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122"/>
  </p:notesMasterIdLst>
  <p:sldIdLst>
    <p:sldId id="256" r:id="rId6"/>
    <p:sldId id="5952" r:id="rId7"/>
    <p:sldId id="5978" r:id="rId8"/>
    <p:sldId id="5977" r:id="rId9"/>
    <p:sldId id="5973" r:id="rId10"/>
    <p:sldId id="5972" r:id="rId11"/>
    <p:sldId id="5974" r:id="rId12"/>
    <p:sldId id="5914" r:id="rId13"/>
    <p:sldId id="5957" r:id="rId14"/>
    <p:sldId id="5966" r:id="rId15"/>
    <p:sldId id="5976" r:id="rId16"/>
    <p:sldId id="5975" r:id="rId17"/>
    <p:sldId id="5971" r:id="rId18"/>
    <p:sldId id="5969" r:id="rId19"/>
    <p:sldId id="5964" r:id="rId20"/>
    <p:sldId id="5970" r:id="rId21"/>
    <p:sldId id="5965" r:id="rId22"/>
    <p:sldId id="5967" r:id="rId23"/>
    <p:sldId id="5968" r:id="rId24"/>
    <p:sldId id="5866" r:id="rId25"/>
    <p:sldId id="5954" r:id="rId26"/>
    <p:sldId id="5955" r:id="rId27"/>
    <p:sldId id="5956" r:id="rId28"/>
    <p:sldId id="5958" r:id="rId29"/>
    <p:sldId id="5919" r:id="rId30"/>
    <p:sldId id="5881" r:id="rId31"/>
    <p:sldId id="5949" r:id="rId32"/>
    <p:sldId id="5948" r:id="rId33"/>
    <p:sldId id="5879" r:id="rId34"/>
    <p:sldId id="5950" r:id="rId35"/>
    <p:sldId id="5884" r:id="rId36"/>
    <p:sldId id="5902" r:id="rId37"/>
    <p:sldId id="5962" r:id="rId38"/>
    <p:sldId id="5903" r:id="rId39"/>
    <p:sldId id="5905" r:id="rId40"/>
    <p:sldId id="5906" r:id="rId41"/>
    <p:sldId id="5934" r:id="rId42"/>
    <p:sldId id="5937" r:id="rId43"/>
    <p:sldId id="5935" r:id="rId44"/>
    <p:sldId id="5911" r:id="rId45"/>
    <p:sldId id="5908" r:id="rId46"/>
    <p:sldId id="5907" r:id="rId47"/>
    <p:sldId id="5904" r:id="rId48"/>
    <p:sldId id="5910" r:id="rId49"/>
    <p:sldId id="5912" r:id="rId50"/>
    <p:sldId id="5936" r:id="rId51"/>
    <p:sldId id="5909" r:id="rId52"/>
    <p:sldId id="5892" r:id="rId53"/>
    <p:sldId id="5923" r:id="rId54"/>
    <p:sldId id="5922" r:id="rId55"/>
    <p:sldId id="5918" r:id="rId56"/>
    <p:sldId id="5924" r:id="rId57"/>
    <p:sldId id="5925" r:id="rId58"/>
    <p:sldId id="5927" r:id="rId59"/>
    <p:sldId id="5926" r:id="rId60"/>
    <p:sldId id="5888" r:id="rId61"/>
    <p:sldId id="5913" r:id="rId62"/>
    <p:sldId id="5915" r:id="rId63"/>
    <p:sldId id="5917" r:id="rId64"/>
    <p:sldId id="5920" r:id="rId65"/>
    <p:sldId id="5921" r:id="rId66"/>
    <p:sldId id="5887" r:id="rId67"/>
    <p:sldId id="5885" r:id="rId68"/>
    <p:sldId id="5873" r:id="rId69"/>
    <p:sldId id="5880" r:id="rId70"/>
    <p:sldId id="5886" r:id="rId71"/>
    <p:sldId id="5901" r:id="rId72"/>
    <p:sldId id="5889" r:id="rId73"/>
    <p:sldId id="5891" r:id="rId74"/>
    <p:sldId id="5890" r:id="rId75"/>
    <p:sldId id="5883" r:id="rId76"/>
    <p:sldId id="5882" r:id="rId77"/>
    <p:sldId id="5900" r:id="rId78"/>
    <p:sldId id="5895" r:id="rId79"/>
    <p:sldId id="5894" r:id="rId80"/>
    <p:sldId id="5897" r:id="rId81"/>
    <p:sldId id="5898" r:id="rId82"/>
    <p:sldId id="5899" r:id="rId83"/>
    <p:sldId id="5896" r:id="rId84"/>
    <p:sldId id="5874" r:id="rId85"/>
    <p:sldId id="5846" r:id="rId86"/>
    <p:sldId id="5875" r:id="rId87"/>
    <p:sldId id="5876" r:id="rId88"/>
    <p:sldId id="5878" r:id="rId89"/>
    <p:sldId id="5877" r:id="rId90"/>
    <p:sldId id="5857" r:id="rId91"/>
    <p:sldId id="5856" r:id="rId92"/>
    <p:sldId id="5860" r:id="rId93"/>
    <p:sldId id="5858" r:id="rId94"/>
    <p:sldId id="5963" r:id="rId95"/>
    <p:sldId id="5859" r:id="rId96"/>
    <p:sldId id="5861" r:id="rId97"/>
    <p:sldId id="5871" r:id="rId98"/>
    <p:sldId id="5872" r:id="rId99"/>
    <p:sldId id="5865" r:id="rId100"/>
    <p:sldId id="5868" r:id="rId101"/>
    <p:sldId id="5961" r:id="rId102"/>
    <p:sldId id="5869" r:id="rId103"/>
    <p:sldId id="5867" r:id="rId104"/>
    <p:sldId id="5864" r:id="rId105"/>
    <p:sldId id="5848" r:id="rId106"/>
    <p:sldId id="5847" r:id="rId107"/>
    <p:sldId id="5850" r:id="rId108"/>
    <p:sldId id="5854" r:id="rId109"/>
    <p:sldId id="5851" r:id="rId110"/>
    <p:sldId id="5852" r:id="rId111"/>
    <p:sldId id="5853" r:id="rId112"/>
    <p:sldId id="5941" r:id="rId113"/>
    <p:sldId id="5938" r:id="rId114"/>
    <p:sldId id="5942" r:id="rId115"/>
    <p:sldId id="5944" r:id="rId116"/>
    <p:sldId id="5943" r:id="rId117"/>
    <p:sldId id="5945" r:id="rId118"/>
    <p:sldId id="5946" r:id="rId119"/>
    <p:sldId id="5947" r:id="rId120"/>
    <p:sldId id="5862" r:id="rId121"/>
  </p:sldIdLst>
  <p:sldSz cx="12192000" cy="6858000"/>
  <p:notesSz cx="6858000" cy="180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ssam Kamel" initials="WK" lastIdx="10" clrIdx="0">
    <p:extLst>
      <p:ext uri="{19B8F6BF-5375-455C-9EA6-DF929625EA0E}">
        <p15:presenceInfo xmlns:p15="http://schemas.microsoft.com/office/powerpoint/2012/main" userId="S::wkamel@americana-food.com::517d29a0-d6e8-4aa7-9e87-f0429b713dbc" providerId="AD"/>
      </p:ext>
    </p:extLst>
  </p:cmAuthor>
  <p:cmAuthor id="2" name="Neeraj Tiwari" initials="NT" lastIdx="1" clrIdx="1">
    <p:extLst>
      <p:ext uri="{19B8F6BF-5375-455C-9EA6-DF929625EA0E}">
        <p15:presenceInfo xmlns:p15="http://schemas.microsoft.com/office/powerpoint/2012/main" userId="S::ntiwari@americana-food.com::0e3a016d-5711-4841-90e4-d40e5e635b9b" providerId="AD"/>
      </p:ext>
    </p:extLst>
  </p:cmAuthor>
  <p:cmAuthor id="3" name="Arijit Bhattacharyya" initials="AB" lastIdx="5" clrIdx="2">
    <p:extLst>
      <p:ext uri="{19B8F6BF-5375-455C-9EA6-DF929625EA0E}">
        <p15:presenceInfo xmlns:p15="http://schemas.microsoft.com/office/powerpoint/2012/main" userId="S::abhattacharyya@americana-food.com::9661b2c7-63d4-498c-a6ed-fefe6873a914" providerId="AD"/>
      </p:ext>
    </p:extLst>
  </p:cmAuthor>
  <p:cmAuthor id="4" name="laksh31virmani" initials="la" lastIdx="2" clrIdx="3">
    <p:extLst>
      <p:ext uri="{19B8F6BF-5375-455C-9EA6-DF929625EA0E}">
        <p15:presenceInfo xmlns:p15="http://schemas.microsoft.com/office/powerpoint/2012/main" userId="S::laksh31virmani_outlook.com#ext#@americanafood.onmicrosoft.com::b2207506-37d0-4a2e-a38f-a8e13d6588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F8"/>
    <a:srgbClr val="F694A0"/>
    <a:srgbClr val="C00000"/>
    <a:srgbClr val="843C0C"/>
    <a:srgbClr val="EC6568"/>
    <a:srgbClr val="F294A0"/>
    <a:srgbClr val="656D78"/>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525C2-567D-9F4F-B0B0-04705A82535C}" v="47" dt="2023-02-23T12:25:46.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6508"/>
  </p:normalViewPr>
  <p:slideViewPr>
    <p:cSldViewPr snapToGrid="0">
      <p:cViewPr varScale="1">
        <p:scale>
          <a:sx n="80" d="100"/>
          <a:sy n="80" d="100"/>
        </p:scale>
        <p:origin x="67" y="413"/>
      </p:cViewPr>
      <p:guideLst/>
    </p:cSldViewPr>
  </p:slideViewPr>
  <p:outlineViewPr>
    <p:cViewPr>
      <p:scale>
        <a:sx n="33" d="100"/>
        <a:sy n="33" d="100"/>
      </p:scale>
      <p:origin x="0" y="-112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259" d="100"/>
          <a:sy n="259" d="100"/>
        </p:scale>
        <p:origin x="184" y="10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commentAuthors" Target="commentAuthors.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4FAB8033-6D40-4024-963C-B7DB48FCB660}" type="datetimeFigureOut">
              <a:rPr lang="en-US" smtClean="0"/>
              <a:t>2/7/2025</a:t>
            </a:fld>
            <a:endParaRPr lang="en-US"/>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994B2069-C4E0-42ED-9632-F058DF8FCD7F}" type="slidenum">
              <a:rPr lang="en-US" smtClean="0"/>
              <a:t>‹#›</a:t>
            </a:fld>
            <a:endParaRPr lang="en-US"/>
          </a:p>
        </p:txBody>
      </p:sp>
    </p:spTree>
    <p:extLst>
      <p:ext uri="{BB962C8B-B14F-4D97-AF65-F5344CB8AC3E}">
        <p14:creationId xmlns:p14="http://schemas.microsoft.com/office/powerpoint/2010/main" val="163696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09887" y="3542586"/>
            <a:ext cx="9679094" cy="33561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 name="Google Shape;56;p1:notes"/>
          <p:cNvSpPr>
            <a:spLocks noGrp="1" noRot="1" noChangeAspect="1"/>
          </p:cNvSpPr>
          <p:nvPr>
            <p:ph type="sldImg" idx="2"/>
          </p:nvPr>
        </p:nvSpPr>
        <p:spPr>
          <a:xfrm>
            <a:off x="3563938" y="558800"/>
            <a:ext cx="4972050" cy="2797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ALMP platform is an indicative and high level design which is aligned with the existing ADP technical stack. The indicative architecture already being shared with the RFP documentation to all the partners withing the functional and non-functional requirements. </a:t>
            </a:r>
          </a:p>
          <a:p>
            <a:endParaRPr lang="en-US" dirty="0"/>
          </a:p>
          <a:p>
            <a:r>
              <a:rPr lang="en-US" dirty="0"/>
              <a:t>Partners are free to choose the new technical stack based on the best fitment to solve the problems on the ALMP requirements by justifying the need for the change in technology and implementation modes.</a:t>
            </a:r>
          </a:p>
        </p:txBody>
      </p:sp>
      <p:sp>
        <p:nvSpPr>
          <p:cNvPr id="4" name="Slide Number Placeholder 3"/>
          <p:cNvSpPr>
            <a:spLocks noGrp="1"/>
          </p:cNvSpPr>
          <p:nvPr>
            <p:ph type="sldNum" sz="quarter" idx="5"/>
          </p:nvPr>
        </p:nvSpPr>
        <p:spPr/>
        <p:txBody>
          <a:bodyPr/>
          <a:lstStyle/>
          <a:p>
            <a:fld id="{994B2069-C4E0-42ED-9632-F058DF8FCD7F}" type="slidenum">
              <a:rPr lang="en-US" smtClean="0"/>
              <a:t>81</a:t>
            </a:fld>
            <a:endParaRPr lang="en-US"/>
          </a:p>
        </p:txBody>
      </p:sp>
    </p:spTree>
    <p:extLst>
      <p:ext uri="{BB962C8B-B14F-4D97-AF65-F5344CB8AC3E}">
        <p14:creationId xmlns:p14="http://schemas.microsoft.com/office/powerpoint/2010/main" val="30983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architecture 2.0 is the new updates and revised diagram </a:t>
            </a:r>
            <a:r>
              <a:rPr lang="en-US"/>
              <a:t>with deep </a:t>
            </a:r>
            <a:r>
              <a:rPr lang="en-US" dirty="0"/>
              <a:t>dive on various technical layers by applying different tricks and techniques to achieve higher performance and availability with cost optimizations.</a:t>
            </a:r>
          </a:p>
        </p:txBody>
      </p:sp>
      <p:sp>
        <p:nvSpPr>
          <p:cNvPr id="4" name="Slide Number Placeholder 3"/>
          <p:cNvSpPr>
            <a:spLocks noGrp="1"/>
          </p:cNvSpPr>
          <p:nvPr>
            <p:ph type="sldNum" sz="quarter" idx="5"/>
          </p:nvPr>
        </p:nvSpPr>
        <p:spPr/>
        <p:txBody>
          <a:bodyPr/>
          <a:lstStyle/>
          <a:p>
            <a:fld id="{994B2069-C4E0-42ED-9632-F058DF8FCD7F}" type="slidenum">
              <a:rPr lang="en-US" smtClean="0"/>
              <a:t>86</a:t>
            </a:fld>
            <a:endParaRPr lang="en-US"/>
          </a:p>
        </p:txBody>
      </p:sp>
    </p:spTree>
    <p:extLst>
      <p:ext uri="{BB962C8B-B14F-4D97-AF65-F5344CB8AC3E}">
        <p14:creationId xmlns:p14="http://schemas.microsoft.com/office/powerpoint/2010/main" val="270946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architecture for frontend dashboard which is planned to developed in </a:t>
            </a:r>
            <a:r>
              <a:rPr lang="en-US" dirty="0" err="1"/>
              <a:t>React.js</a:t>
            </a:r>
            <a:r>
              <a:rPr lang="en-US" dirty="0"/>
              <a:t> library with Redux based state management implementations. This design will be available for the following web and m-web based modules:</a:t>
            </a:r>
          </a:p>
          <a:p>
            <a:r>
              <a:rPr lang="en-US" dirty="0"/>
              <a:t>1. Store Dashboard,</a:t>
            </a:r>
          </a:p>
          <a:p>
            <a:r>
              <a:rPr lang="en-US" dirty="0"/>
              <a:t>2. Driver Management, </a:t>
            </a:r>
          </a:p>
          <a:p>
            <a:r>
              <a:rPr lang="en-US" dirty="0"/>
              <a:t>3. Command Center, </a:t>
            </a:r>
          </a:p>
          <a:p>
            <a:r>
              <a:rPr lang="en-US" dirty="0"/>
              <a:t>4. Cashier System, </a:t>
            </a:r>
          </a:p>
          <a:p>
            <a:r>
              <a:rPr lang="en-US" dirty="0"/>
              <a:t>5. Admin System, and</a:t>
            </a:r>
          </a:p>
          <a:p>
            <a:r>
              <a:rPr lang="en-US" dirty="0"/>
              <a:t>6. Analytics System.</a:t>
            </a:r>
          </a:p>
        </p:txBody>
      </p:sp>
      <p:sp>
        <p:nvSpPr>
          <p:cNvPr id="4" name="Slide Number Placeholder 3"/>
          <p:cNvSpPr>
            <a:spLocks noGrp="1"/>
          </p:cNvSpPr>
          <p:nvPr>
            <p:ph type="sldNum" sz="quarter" idx="5"/>
          </p:nvPr>
        </p:nvSpPr>
        <p:spPr/>
        <p:txBody>
          <a:bodyPr/>
          <a:lstStyle/>
          <a:p>
            <a:fld id="{994B2069-C4E0-42ED-9632-F058DF8FCD7F}" type="slidenum">
              <a:rPr lang="en-US" smtClean="0"/>
              <a:t>87</a:t>
            </a:fld>
            <a:endParaRPr lang="en-US"/>
          </a:p>
        </p:txBody>
      </p:sp>
    </p:spTree>
    <p:extLst>
      <p:ext uri="{BB962C8B-B14F-4D97-AF65-F5344CB8AC3E}">
        <p14:creationId xmlns:p14="http://schemas.microsoft.com/office/powerpoint/2010/main" val="298300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driver mobile application will be developed using the Android native implementation either Java/Kotlin which will help us to utilize the best for the h/w resources. This design can be further expended by the Android SME to make it low level based on the finalized and approved components on driver user interfaces.</a:t>
            </a:r>
          </a:p>
        </p:txBody>
      </p:sp>
      <p:sp>
        <p:nvSpPr>
          <p:cNvPr id="4" name="Slide Number Placeholder 3"/>
          <p:cNvSpPr>
            <a:spLocks noGrp="1"/>
          </p:cNvSpPr>
          <p:nvPr>
            <p:ph type="sldNum" sz="quarter" idx="5"/>
          </p:nvPr>
        </p:nvSpPr>
        <p:spPr/>
        <p:txBody>
          <a:bodyPr/>
          <a:lstStyle/>
          <a:p>
            <a:fld id="{994B2069-C4E0-42ED-9632-F058DF8FCD7F}" type="slidenum">
              <a:rPr lang="en-US" smtClean="0"/>
              <a:t>88</a:t>
            </a:fld>
            <a:endParaRPr lang="en-US"/>
          </a:p>
        </p:txBody>
      </p:sp>
    </p:spTree>
    <p:extLst>
      <p:ext uri="{BB962C8B-B14F-4D97-AF65-F5344CB8AC3E}">
        <p14:creationId xmlns:p14="http://schemas.microsoft.com/office/powerpoint/2010/main" val="88135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89</a:t>
            </a:fld>
            <a:endParaRPr lang="en-US"/>
          </a:p>
        </p:txBody>
      </p:sp>
    </p:spTree>
    <p:extLst>
      <p:ext uri="{BB962C8B-B14F-4D97-AF65-F5344CB8AC3E}">
        <p14:creationId xmlns:p14="http://schemas.microsoft.com/office/powerpoint/2010/main" val="951682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The technical design is explained here for the requirements of the CDN capabilities to deal with the API challenges including:</a:t>
            </a:r>
          </a:p>
          <a:p>
            <a:pPr marL="228600" indent="-228600">
              <a:buAutoNum type="arabicPeriod"/>
            </a:pPr>
            <a:r>
              <a:rPr lang="en-US" sz="1100" dirty="0">
                <a:solidFill>
                  <a:schemeClr val="bg1"/>
                </a:solidFill>
              </a:rPr>
              <a:t>API Challenge #1: LATENCY</a:t>
            </a:r>
          </a:p>
          <a:p>
            <a:pPr marL="228600" indent="-228600">
              <a:buAutoNum type="arabicPeriod"/>
            </a:pPr>
            <a:r>
              <a:rPr lang="en-US" sz="1100" dirty="0">
                <a:solidFill>
                  <a:schemeClr val="bg1"/>
                </a:solidFill>
              </a:rPr>
              <a:t>API Challenge #2: RELIABILITY</a:t>
            </a:r>
          </a:p>
          <a:p>
            <a:pPr marL="228600" indent="-228600">
              <a:buAutoNum type="arabicPeriod"/>
            </a:pPr>
            <a:r>
              <a:rPr lang="en-US" sz="1100" dirty="0">
                <a:solidFill>
                  <a:schemeClr val="bg1"/>
                </a:solidFill>
              </a:rPr>
              <a:t>API Challenge #3: TRAFFIC SPIKES</a:t>
            </a:r>
          </a:p>
          <a:p>
            <a:endParaRPr lang="en-US" sz="1100" dirty="0">
              <a:solidFill>
                <a:schemeClr val="bg1"/>
              </a:solidFill>
            </a:endParaRPr>
          </a:p>
          <a:p>
            <a:r>
              <a:rPr lang="en-US" sz="1100" dirty="0">
                <a:solidFill>
                  <a:schemeClr val="bg1"/>
                </a:solidFill>
              </a:rPr>
              <a:t>The detailed article can be further referenced with the Akamai CDN developer blog here:</a:t>
            </a:r>
          </a:p>
          <a:p>
            <a:r>
              <a:rPr lang="en-US" sz="1100" dirty="0">
                <a:solidFill>
                  <a:schemeClr val="bg1"/>
                </a:solidFill>
              </a:rPr>
              <a:t>https://</a:t>
            </a:r>
            <a:r>
              <a:rPr lang="en-US" sz="1100" dirty="0" err="1">
                <a:solidFill>
                  <a:schemeClr val="bg1"/>
                </a:solidFill>
              </a:rPr>
              <a:t>www.akamai.com</a:t>
            </a:r>
            <a:r>
              <a:rPr lang="en-US" sz="1100" dirty="0">
                <a:solidFill>
                  <a:schemeClr val="bg1"/>
                </a:solidFill>
              </a:rPr>
              <a:t>/blog/developers/how-</a:t>
            </a:r>
            <a:r>
              <a:rPr lang="en-US" sz="1100" dirty="0" err="1">
                <a:solidFill>
                  <a:schemeClr val="bg1"/>
                </a:solidFill>
              </a:rPr>
              <a:t>cdn</a:t>
            </a:r>
            <a:r>
              <a:rPr lang="en-US" sz="1100" dirty="0">
                <a:solidFill>
                  <a:schemeClr val="bg1"/>
                </a:solidFill>
              </a:rPr>
              <a:t>-can-make-your-</a:t>
            </a:r>
            <a:r>
              <a:rPr lang="en-US" sz="1100" dirty="0" err="1">
                <a:solidFill>
                  <a:schemeClr val="bg1"/>
                </a:solidFill>
              </a:rPr>
              <a:t>apis</a:t>
            </a:r>
            <a:r>
              <a:rPr lang="en-US" sz="1100" dirty="0">
                <a:solidFill>
                  <a:schemeClr val="bg1"/>
                </a:solidFill>
              </a:rPr>
              <a:t>-more-powerful</a:t>
            </a:r>
          </a:p>
        </p:txBody>
      </p:sp>
      <p:sp>
        <p:nvSpPr>
          <p:cNvPr id="4" name="Slide Number Placeholder 3"/>
          <p:cNvSpPr>
            <a:spLocks noGrp="1"/>
          </p:cNvSpPr>
          <p:nvPr>
            <p:ph type="sldNum" sz="quarter" idx="5"/>
          </p:nvPr>
        </p:nvSpPr>
        <p:spPr/>
        <p:txBody>
          <a:bodyPr/>
          <a:lstStyle/>
          <a:p>
            <a:fld id="{994B2069-C4E0-42ED-9632-F058DF8FCD7F}" type="slidenum">
              <a:rPr lang="en-US" smtClean="0"/>
              <a:t>90</a:t>
            </a:fld>
            <a:endParaRPr lang="en-US"/>
          </a:p>
        </p:txBody>
      </p:sp>
    </p:spTree>
    <p:extLst>
      <p:ext uri="{BB962C8B-B14F-4D97-AF65-F5344CB8AC3E}">
        <p14:creationId xmlns:p14="http://schemas.microsoft.com/office/powerpoint/2010/main" val="126559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API Management and Gateways will be used for ALMP platform to secure and route the requests. There will be multiple API gateways will be used for the different modules based on the security level, request loading and ease in serving the requests. This will also be ensure to the endpoint security for the APIs and stop any unauthorized access such as XSS attack, crawlers or scrappers etc.</a:t>
            </a:r>
          </a:p>
        </p:txBody>
      </p:sp>
      <p:sp>
        <p:nvSpPr>
          <p:cNvPr id="4" name="Slide Number Placeholder 3"/>
          <p:cNvSpPr>
            <a:spLocks noGrp="1"/>
          </p:cNvSpPr>
          <p:nvPr>
            <p:ph type="sldNum" sz="quarter" idx="5"/>
          </p:nvPr>
        </p:nvSpPr>
        <p:spPr/>
        <p:txBody>
          <a:bodyPr/>
          <a:lstStyle/>
          <a:p>
            <a:fld id="{994B2069-C4E0-42ED-9632-F058DF8FCD7F}" type="slidenum">
              <a:rPr lang="en-US" smtClean="0"/>
              <a:t>91</a:t>
            </a:fld>
            <a:endParaRPr lang="en-US"/>
          </a:p>
        </p:txBody>
      </p:sp>
    </p:spTree>
    <p:extLst>
      <p:ext uri="{BB962C8B-B14F-4D97-AF65-F5344CB8AC3E}">
        <p14:creationId xmlns:p14="http://schemas.microsoft.com/office/powerpoint/2010/main" val="747588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92</a:t>
            </a:fld>
            <a:endParaRPr lang="en-US"/>
          </a:p>
        </p:txBody>
      </p:sp>
    </p:spTree>
    <p:extLst>
      <p:ext uri="{BB962C8B-B14F-4D97-AF65-F5344CB8AC3E}">
        <p14:creationId xmlns:p14="http://schemas.microsoft.com/office/powerpoint/2010/main" val="3469875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93</a:t>
            </a:fld>
            <a:endParaRPr lang="en-US"/>
          </a:p>
        </p:txBody>
      </p:sp>
    </p:spTree>
    <p:extLst>
      <p:ext uri="{BB962C8B-B14F-4D97-AF65-F5344CB8AC3E}">
        <p14:creationId xmlns:p14="http://schemas.microsoft.com/office/powerpoint/2010/main" val="99528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architecture models with a development and deployment environment that uses DevOps in DevTest for rapid iterative development of an Azure Kubernetes Service (AKS) microservice application.</a:t>
            </a:r>
          </a:p>
          <a:p>
            <a:endParaRPr lang="en-US" dirty="0"/>
          </a:p>
          <a:p>
            <a:r>
              <a:rPr lang="en-US" dirty="0"/>
              <a:t>Microservices will be deployed with AKS on Azure cloud which provides two separate subscription models:</a:t>
            </a:r>
          </a:p>
          <a:p>
            <a:r>
              <a:rPr lang="en-US" dirty="0"/>
              <a:t>1. Development and Test Subscription, and</a:t>
            </a:r>
          </a:p>
          <a:p>
            <a:r>
              <a:rPr lang="en-US" dirty="0"/>
              <a:t>2. Production subscription.</a:t>
            </a:r>
          </a:p>
          <a:p>
            <a:endParaRPr lang="en-US" dirty="0"/>
          </a:p>
          <a:p>
            <a:r>
              <a:rPr lang="en-US" dirty="0"/>
              <a:t>Development testing (DevTest) is a software development approach that integrates testing early in the development phase to speed development. DevOps is a set of practices that combine software development and IT operations to shorten the development cycle and provide high-quality continuous delivery. Kubernetes is an open-source container orchestration system for automating application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94</a:t>
            </a:fld>
            <a:endParaRPr lang="en-US"/>
          </a:p>
        </p:txBody>
      </p:sp>
    </p:spTree>
    <p:extLst>
      <p:ext uri="{BB962C8B-B14F-4D97-AF65-F5344CB8AC3E}">
        <p14:creationId xmlns:p14="http://schemas.microsoft.com/office/powerpoint/2010/main" val="310411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2</a:t>
            </a:fld>
            <a:endParaRPr lang="en-US"/>
          </a:p>
        </p:txBody>
      </p:sp>
    </p:spTree>
    <p:extLst>
      <p:ext uri="{BB962C8B-B14F-4D97-AF65-F5344CB8AC3E}">
        <p14:creationId xmlns:p14="http://schemas.microsoft.com/office/powerpoint/2010/main" val="637290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95</a:t>
            </a:fld>
            <a:endParaRPr lang="en-US"/>
          </a:p>
        </p:txBody>
      </p:sp>
    </p:spTree>
    <p:extLst>
      <p:ext uri="{BB962C8B-B14F-4D97-AF65-F5344CB8AC3E}">
        <p14:creationId xmlns:p14="http://schemas.microsoft.com/office/powerpoint/2010/main" val="121920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96</a:t>
            </a:fld>
            <a:endParaRPr lang="en-US"/>
          </a:p>
        </p:txBody>
      </p:sp>
    </p:spTree>
    <p:extLst>
      <p:ext uri="{BB962C8B-B14F-4D97-AF65-F5344CB8AC3E}">
        <p14:creationId xmlns:p14="http://schemas.microsoft.com/office/powerpoint/2010/main" val="37765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cleaning and pre-processing the data storage will be done with the following three layers:</a:t>
            </a:r>
          </a:p>
          <a:p>
            <a:pPr marL="228600" indent="-228600">
              <a:buAutoNum type="arabicPeriod"/>
            </a:pPr>
            <a:r>
              <a:rPr lang="en-US" dirty="0"/>
              <a:t>Bronze Database – Raw data ingestion and historical dataset collections</a:t>
            </a:r>
          </a:p>
          <a:p>
            <a:pPr marL="228600" indent="-228600">
              <a:buAutoNum type="arabicPeriod"/>
            </a:pPr>
            <a:r>
              <a:rPr lang="en-US" dirty="0"/>
              <a:t>Silver Database – Filtered, cleaned and augmented datasets</a:t>
            </a:r>
          </a:p>
          <a:p>
            <a:pPr marL="228600" indent="-228600">
              <a:buAutoNum type="arabicPeriod"/>
            </a:pPr>
            <a:r>
              <a:rPr lang="en-US" dirty="0"/>
              <a:t>Gold Database – Business level aggregates datasets</a:t>
            </a:r>
          </a:p>
        </p:txBody>
      </p:sp>
      <p:sp>
        <p:nvSpPr>
          <p:cNvPr id="4" name="Slide Number Placeholder 3"/>
          <p:cNvSpPr>
            <a:spLocks noGrp="1"/>
          </p:cNvSpPr>
          <p:nvPr>
            <p:ph type="sldNum" sz="quarter" idx="5"/>
          </p:nvPr>
        </p:nvSpPr>
        <p:spPr/>
        <p:txBody>
          <a:bodyPr/>
          <a:lstStyle/>
          <a:p>
            <a:fld id="{994B2069-C4E0-42ED-9632-F058DF8FCD7F}" type="slidenum">
              <a:rPr lang="en-US" smtClean="0"/>
              <a:t>97</a:t>
            </a:fld>
            <a:endParaRPr lang="en-US"/>
          </a:p>
        </p:txBody>
      </p:sp>
    </p:spTree>
    <p:extLst>
      <p:ext uri="{BB962C8B-B14F-4D97-AF65-F5344CB8AC3E}">
        <p14:creationId xmlns:p14="http://schemas.microsoft.com/office/powerpoint/2010/main" val="2831076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Apache Kudu is an open source distributed data storage engine that makes fast analytics on fast and changing data easy.</a:t>
            </a:r>
          </a:p>
          <a:p>
            <a:r>
              <a:rPr lang="en-IN" sz="1200" b="0" i="0" kern="1200" dirty="0">
                <a:solidFill>
                  <a:schemeClr val="tx1"/>
                </a:solidFill>
                <a:effectLst/>
                <a:latin typeface="+mn-lt"/>
                <a:ea typeface="+mn-ea"/>
                <a:cs typeface="+mn-cs"/>
              </a:rPr>
              <a:t>Apache Impala is the open source, native </a:t>
            </a:r>
            <a:r>
              <a:rPr lang="en-IN" sz="1200" b="0" i="0" kern="1200">
                <a:solidFill>
                  <a:schemeClr val="tx1"/>
                </a:solidFill>
                <a:effectLst/>
                <a:latin typeface="+mn-lt"/>
                <a:ea typeface="+mn-ea"/>
                <a:cs typeface="+mn-cs"/>
              </a:rPr>
              <a:t>analytic database for </a:t>
            </a:r>
            <a:r>
              <a:rPr lang="en-IN" sz="1200" b="0" i="0" kern="1200" dirty="0">
                <a:solidFill>
                  <a:schemeClr val="tx1"/>
                </a:solidFill>
                <a:effectLst/>
                <a:latin typeface="+mn-lt"/>
                <a:ea typeface="+mn-ea"/>
                <a:cs typeface="+mn-cs"/>
              </a:rPr>
              <a:t>Apache Hadoop.</a:t>
            </a:r>
          </a:p>
          <a:p>
            <a:br>
              <a:rPr lang="en-IN" dirty="0"/>
            </a:br>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98</a:t>
            </a:fld>
            <a:endParaRPr lang="en-US"/>
          </a:p>
        </p:txBody>
      </p:sp>
    </p:spTree>
    <p:extLst>
      <p:ext uri="{BB962C8B-B14F-4D97-AF65-F5344CB8AC3E}">
        <p14:creationId xmlns:p14="http://schemas.microsoft.com/office/powerpoint/2010/main" val="292029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99</a:t>
            </a:fld>
            <a:endParaRPr lang="en-US"/>
          </a:p>
        </p:txBody>
      </p:sp>
    </p:spTree>
    <p:extLst>
      <p:ext uri="{BB962C8B-B14F-4D97-AF65-F5344CB8AC3E}">
        <p14:creationId xmlns:p14="http://schemas.microsoft.com/office/powerpoint/2010/main" val="2830586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100</a:t>
            </a:fld>
            <a:endParaRPr lang="en-US"/>
          </a:p>
        </p:txBody>
      </p:sp>
    </p:spTree>
    <p:extLst>
      <p:ext uri="{BB962C8B-B14F-4D97-AF65-F5344CB8AC3E}">
        <p14:creationId xmlns:p14="http://schemas.microsoft.com/office/powerpoint/2010/main" val="2076772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101</a:t>
            </a:fld>
            <a:endParaRPr lang="en-US"/>
          </a:p>
        </p:txBody>
      </p:sp>
    </p:spTree>
    <p:extLst>
      <p:ext uri="{BB962C8B-B14F-4D97-AF65-F5344CB8AC3E}">
        <p14:creationId xmlns:p14="http://schemas.microsoft.com/office/powerpoint/2010/main" val="331304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102</a:t>
            </a:fld>
            <a:endParaRPr lang="en-US"/>
          </a:p>
        </p:txBody>
      </p:sp>
    </p:spTree>
    <p:extLst>
      <p:ext uri="{BB962C8B-B14F-4D97-AF65-F5344CB8AC3E}">
        <p14:creationId xmlns:p14="http://schemas.microsoft.com/office/powerpoint/2010/main" val="189400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94B2069-C4E0-42ED-9632-F058DF8FCD7F}" type="slidenum">
              <a:rPr lang="en-US" smtClean="0"/>
              <a:t>103</a:t>
            </a:fld>
            <a:endParaRPr lang="en-US"/>
          </a:p>
        </p:txBody>
      </p:sp>
    </p:spTree>
    <p:extLst>
      <p:ext uri="{BB962C8B-B14F-4D97-AF65-F5344CB8AC3E}">
        <p14:creationId xmlns:p14="http://schemas.microsoft.com/office/powerpoint/2010/main" val="3448162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111</a:t>
            </a:fld>
            <a:endParaRPr lang="en-US"/>
          </a:p>
        </p:txBody>
      </p:sp>
    </p:spTree>
    <p:extLst>
      <p:ext uri="{BB962C8B-B14F-4D97-AF65-F5344CB8AC3E}">
        <p14:creationId xmlns:p14="http://schemas.microsoft.com/office/powerpoint/2010/main" val="1913405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8</a:t>
            </a:fld>
            <a:endParaRPr lang="en-US"/>
          </a:p>
        </p:txBody>
      </p:sp>
    </p:spTree>
    <p:extLst>
      <p:ext uri="{BB962C8B-B14F-4D97-AF65-F5344CB8AC3E}">
        <p14:creationId xmlns:p14="http://schemas.microsoft.com/office/powerpoint/2010/main" val="378194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12</a:t>
            </a:fld>
            <a:endParaRPr lang="en-US"/>
          </a:p>
        </p:txBody>
      </p:sp>
    </p:spTree>
    <p:extLst>
      <p:ext uri="{BB962C8B-B14F-4D97-AF65-F5344CB8AC3E}">
        <p14:creationId xmlns:p14="http://schemas.microsoft.com/office/powerpoint/2010/main" val="414265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20</a:t>
            </a:fld>
            <a:endParaRPr lang="en-US"/>
          </a:p>
        </p:txBody>
      </p:sp>
    </p:spTree>
    <p:extLst>
      <p:ext uri="{BB962C8B-B14F-4D97-AF65-F5344CB8AC3E}">
        <p14:creationId xmlns:p14="http://schemas.microsoft.com/office/powerpoint/2010/main" val="339956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32</a:t>
            </a:fld>
            <a:endParaRPr lang="en-US"/>
          </a:p>
        </p:txBody>
      </p:sp>
    </p:spTree>
    <p:extLst>
      <p:ext uri="{BB962C8B-B14F-4D97-AF65-F5344CB8AC3E}">
        <p14:creationId xmlns:p14="http://schemas.microsoft.com/office/powerpoint/2010/main" val="176615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33</a:t>
            </a:fld>
            <a:endParaRPr lang="en-US"/>
          </a:p>
        </p:txBody>
      </p:sp>
    </p:spTree>
    <p:extLst>
      <p:ext uri="{BB962C8B-B14F-4D97-AF65-F5344CB8AC3E}">
        <p14:creationId xmlns:p14="http://schemas.microsoft.com/office/powerpoint/2010/main" val="254304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64</a:t>
            </a:fld>
            <a:endParaRPr lang="en-US"/>
          </a:p>
        </p:txBody>
      </p:sp>
    </p:spTree>
    <p:extLst>
      <p:ext uri="{BB962C8B-B14F-4D97-AF65-F5344CB8AC3E}">
        <p14:creationId xmlns:p14="http://schemas.microsoft.com/office/powerpoint/2010/main" val="334458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B2069-C4E0-42ED-9632-F058DF8FCD7F}" type="slidenum">
              <a:rPr lang="en-US" smtClean="0"/>
              <a:t>73</a:t>
            </a:fld>
            <a:endParaRPr lang="en-US"/>
          </a:p>
        </p:txBody>
      </p:sp>
    </p:spTree>
    <p:extLst>
      <p:ext uri="{BB962C8B-B14F-4D97-AF65-F5344CB8AC3E}">
        <p14:creationId xmlns:p14="http://schemas.microsoft.com/office/powerpoint/2010/main" val="83595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8736-3219-427D-8212-C63915F1F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3D475E-3564-452F-A685-679C48603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CDDB8-A2B0-4DEA-A25F-571077CC6354}"/>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29D0557D-E9C7-49D7-9D4C-EE031853D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BF372-626A-467A-A6A3-23AB7363758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53905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DF7-E31B-41C9-B962-ACF93CEF1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C634F0-9388-482E-A834-2EB9ED6B2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F4E6B-6B30-4D5E-BEDA-4458501CB278}"/>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00F29708-FF59-4E38-BC70-1CED1867D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52061-EEA4-495A-AF50-3E911E46EE3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7831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6E5A0-4B91-4558-BD4B-1343432F1B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BC851-EE8B-4136-B720-57B0BB1A59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C3FD8-57A9-4C95-BEA0-693E91564BF8}"/>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8A7FD9F2-16EA-4F74-8D8E-E94143F51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680E-D6D1-4A07-9DB0-D373FDAA0D0A}"/>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896336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2">
    <p:spTree>
      <p:nvGrpSpPr>
        <p:cNvPr id="1" name=""/>
        <p:cNvGrpSpPr/>
        <p:nvPr/>
      </p:nvGrpSpPr>
      <p:grpSpPr>
        <a:xfrm>
          <a:off x="0" y="0"/>
          <a:ext cx="0" cy="0"/>
          <a:chOff x="0" y="0"/>
          <a:chExt cx="0" cy="0"/>
        </a:xfrm>
      </p:grpSpPr>
      <p:pic>
        <p:nvPicPr>
          <p:cNvPr id="13" name="Picture 12" descr="A picture containing ax&#10;&#10;Description automatically generated">
            <a:extLst>
              <a:ext uri="{FF2B5EF4-FFF2-40B4-BE49-F238E27FC236}">
                <a16:creationId xmlns:a16="http://schemas.microsoft.com/office/drawing/2014/main" id="{D42AC89A-937B-4D91-A2DC-982D3F326F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98365" cy="2714625"/>
          </a:xfrm>
          <a:prstGeom prst="rect">
            <a:avLst/>
          </a:prstGeom>
        </p:spPr>
      </p:pic>
      <p:sp>
        <p:nvSpPr>
          <p:cNvPr id="19" name="Text Placeholder 4">
            <a:extLst>
              <a:ext uri="{FF2B5EF4-FFF2-40B4-BE49-F238E27FC236}">
                <a16:creationId xmlns:a16="http://schemas.microsoft.com/office/drawing/2014/main" id="{E0165047-BBC0-4EE4-B475-0F934B6A03B9}"/>
              </a:ext>
            </a:extLst>
          </p:cNvPr>
          <p:cNvSpPr>
            <a:spLocks noGrp="1"/>
          </p:cNvSpPr>
          <p:nvPr>
            <p:ph type="body" sz="quarter" idx="15" hasCustomPrompt="1"/>
          </p:nvPr>
        </p:nvSpPr>
        <p:spPr>
          <a:xfrm>
            <a:off x="443028" y="307050"/>
            <a:ext cx="11291460" cy="339158"/>
          </a:xfrm>
          <a:prstGeom prst="rect">
            <a:avLst/>
          </a:prstGeom>
        </p:spPr>
        <p:txBody>
          <a:bodyPr lIns="0" tIns="0" rIns="0" bIns="0"/>
          <a:lstStyle>
            <a:lvl1pPr marL="0" indent="0">
              <a:lnSpc>
                <a:spcPct val="100000"/>
              </a:lnSpc>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Table of Contents</a:t>
            </a:r>
          </a:p>
        </p:txBody>
      </p:sp>
      <p:sp>
        <p:nvSpPr>
          <p:cNvPr id="20" name="Text Placeholder 10">
            <a:extLst>
              <a:ext uri="{FF2B5EF4-FFF2-40B4-BE49-F238E27FC236}">
                <a16:creationId xmlns:a16="http://schemas.microsoft.com/office/drawing/2014/main" id="{B5FBB5FB-D204-45EF-A961-30AA97CDB554}"/>
              </a:ext>
            </a:extLst>
          </p:cNvPr>
          <p:cNvSpPr>
            <a:spLocks noGrp="1"/>
          </p:cNvSpPr>
          <p:nvPr>
            <p:ph type="body" sz="quarter" idx="20" hasCustomPrompt="1"/>
          </p:nvPr>
        </p:nvSpPr>
        <p:spPr>
          <a:xfrm>
            <a:off x="443340" y="685859"/>
            <a:ext cx="11291460" cy="461374"/>
          </a:xfrm>
          <a:prstGeom prst="rect">
            <a:avLst/>
          </a:prstGeom>
        </p:spPr>
        <p:txBody>
          <a:bodyPr/>
          <a:lstStyle>
            <a:lvl1pPr marL="0" indent="0">
              <a:buClr>
                <a:srgbClr val="C00000"/>
              </a:buClr>
              <a:buFontTx/>
              <a:buNone/>
              <a:defRPr sz="1600" b="1">
                <a:solidFill>
                  <a:srgbClr val="C00000"/>
                </a:solidFill>
              </a:defRPr>
            </a:lvl1pPr>
            <a:lvl2pPr marL="685800" marR="0" indent="-228600"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defRPr sz="1400" b="1"/>
            </a:lvl2pPr>
            <a:lvl3pPr marL="1200150" indent="-285750">
              <a:buFont typeface="Calibri" panose="020F0502020204030204" pitchFamily="34" charset="0"/>
              <a:buChar char="₋"/>
              <a:defRPr sz="1200"/>
            </a:lvl3pPr>
            <a:lvl4pPr>
              <a:defRPr sz="1400"/>
            </a:lvl4pPr>
            <a:lvl5pPr>
              <a:defRPr sz="1400"/>
            </a:lvl5pPr>
          </a:lstStyle>
          <a:p>
            <a:pPr lvl="0"/>
            <a:r>
              <a:rPr lang="en-US"/>
              <a:t>Lorem Ipsum is simply dummy text of the printing and typesetting industry.</a:t>
            </a:r>
          </a:p>
        </p:txBody>
      </p:sp>
      <p:sp>
        <p:nvSpPr>
          <p:cNvPr id="21" name="Rectangle 20">
            <a:extLst>
              <a:ext uri="{FF2B5EF4-FFF2-40B4-BE49-F238E27FC236}">
                <a16:creationId xmlns:a16="http://schemas.microsoft.com/office/drawing/2014/main" id="{75F2F519-219D-4AB0-9554-7F60CCFA55C5}"/>
              </a:ext>
            </a:extLst>
          </p:cNvPr>
          <p:cNvSpPr/>
          <p:nvPr userDrawn="1"/>
        </p:nvSpPr>
        <p:spPr>
          <a:xfrm>
            <a:off x="0" y="450265"/>
            <a:ext cx="324000" cy="1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4D08B330-FD8E-40C1-8063-A6D887EF863C}"/>
              </a:ext>
            </a:extLst>
          </p:cNvPr>
          <p:cNvSpPr txBox="1">
            <a:spLocks/>
          </p:cNvSpPr>
          <p:nvPr userDrawn="1"/>
        </p:nvSpPr>
        <p:spPr>
          <a:xfrm>
            <a:off x="11850872" y="6546043"/>
            <a:ext cx="324000"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b="1">
              <a:solidFill>
                <a:srgbClr val="ACADAD"/>
              </a:solidFill>
              <a:latin typeface="+mn-lt"/>
            </a:endParaRPr>
          </a:p>
        </p:txBody>
      </p:sp>
      <p:sp>
        <p:nvSpPr>
          <p:cNvPr id="17" name="Text Placeholder 10">
            <a:extLst>
              <a:ext uri="{FF2B5EF4-FFF2-40B4-BE49-F238E27FC236}">
                <a16:creationId xmlns:a16="http://schemas.microsoft.com/office/drawing/2014/main" id="{18A9F427-7FCF-48BB-9CDD-E0610028C323}"/>
              </a:ext>
            </a:extLst>
          </p:cNvPr>
          <p:cNvSpPr>
            <a:spLocks noGrp="1"/>
          </p:cNvSpPr>
          <p:nvPr>
            <p:ph type="body" sz="quarter" idx="16" hasCustomPrompt="1"/>
          </p:nvPr>
        </p:nvSpPr>
        <p:spPr>
          <a:xfrm>
            <a:off x="443340" y="1190890"/>
            <a:ext cx="11291460" cy="3834234"/>
          </a:xfrm>
          <a:prstGeom prst="rect">
            <a:avLst/>
          </a:prstGeom>
        </p:spPr>
        <p:txBody>
          <a:bodyPr/>
          <a:lstStyle>
            <a:lvl1pPr marL="179388" indent="-179388">
              <a:lnSpc>
                <a:spcPct val="100000"/>
              </a:lnSpc>
              <a:spcBef>
                <a:spcPts val="0"/>
              </a:spcBef>
              <a:spcAft>
                <a:spcPts val="0"/>
              </a:spcAft>
              <a:buClr>
                <a:srgbClr val="C00000"/>
              </a:buClr>
              <a:buFont typeface="Wingdings" panose="05000000000000000000" pitchFamily="2" charset="2"/>
              <a:buChar char="§"/>
              <a:tabLst>
                <a:tab pos="179388" algn="l"/>
              </a:tabLst>
              <a:defRPr sz="1600" b="0" i="0">
                <a:solidFill>
                  <a:schemeClr val="tx1"/>
                </a:solidFill>
              </a:defRPr>
            </a:lvl1pPr>
            <a:lvl2pPr marL="360363" marR="0" indent="-180975" algn="l" defTabSz="914400" rtl="0" eaLnBrk="1" fontAlgn="auto" latinLnBrk="0" hangingPunct="1">
              <a:lnSpc>
                <a:spcPct val="100000"/>
              </a:lnSpc>
              <a:spcBef>
                <a:spcPts val="0"/>
              </a:spcBef>
              <a:spcAft>
                <a:spcPts val="0"/>
              </a:spcAft>
              <a:buClr>
                <a:srgbClr val="4A4A4A"/>
              </a:buClr>
              <a:buSzTx/>
              <a:buFont typeface="Arial" panose="020B0604020202020204" pitchFamily="34" charset="0"/>
              <a:buChar char="•"/>
              <a:tabLst>
                <a:tab pos="623888" algn="l"/>
              </a:tabLst>
              <a:defRPr sz="1600" b="0"/>
            </a:lvl2pPr>
            <a:lvl3pPr marL="539750" indent="-179388">
              <a:lnSpc>
                <a:spcPct val="100000"/>
              </a:lnSpc>
              <a:spcBef>
                <a:spcPts val="0"/>
              </a:spcBef>
              <a:spcAft>
                <a:spcPts val="0"/>
              </a:spcAft>
              <a:buFont typeface="Calibri" panose="020F0502020204030204" pitchFamily="34" charset="0"/>
              <a:buChar char="₋"/>
              <a:defRPr sz="1400" b="0"/>
            </a:lvl3pPr>
            <a:lvl4pPr>
              <a:defRPr sz="1400"/>
            </a:lvl4pPr>
            <a:lvl5pPr>
              <a:defRPr sz="1400"/>
            </a:lvl5pPr>
          </a:lstStyle>
          <a:p>
            <a:pPr lvl="0"/>
            <a:r>
              <a:rPr lang="en-US"/>
              <a:t>Lorem Ipsum is simply dummy text of the printing and typesetting industry.</a:t>
            </a:r>
          </a:p>
          <a:p>
            <a:pPr lvl="1"/>
            <a:r>
              <a:rPr lang="en-US"/>
              <a:t>Lorem Ipsum is simply dummy text of the printing and typesetting industry.</a:t>
            </a:r>
          </a:p>
          <a:p>
            <a:pPr lvl="2"/>
            <a:r>
              <a:rPr lang="en-US"/>
              <a:t>Lorem Ipsum is simply dummy text of the printing and typesetting industry.</a:t>
            </a:r>
          </a:p>
        </p:txBody>
      </p:sp>
      <p:sp>
        <p:nvSpPr>
          <p:cNvPr id="35" name="AutoShape 200">
            <a:extLst>
              <a:ext uri="{FF2B5EF4-FFF2-40B4-BE49-F238E27FC236}">
                <a16:creationId xmlns:a16="http://schemas.microsoft.com/office/drawing/2014/main" id="{54E264C7-C609-40BE-A681-B7BFD5334278}"/>
              </a:ext>
            </a:extLst>
          </p:cNvPr>
          <p:cNvSpPr>
            <a:spLocks noChangeArrowheads="1"/>
          </p:cNvSpPr>
          <p:nvPr/>
        </p:nvSpPr>
        <p:spPr bwMode="auto">
          <a:xfrm flipH="1" flipV="1">
            <a:off x="9371734" y="2165"/>
            <a:ext cx="271463" cy="190800"/>
          </a:xfrm>
          <a:prstGeom prst="rtTriangle">
            <a:avLst/>
          </a:prstGeom>
          <a:solidFill>
            <a:srgbClr val="FFFF99"/>
          </a:solidFill>
          <a:ln w="9525">
            <a:noFill/>
            <a:miter lim="800000"/>
            <a:headEnd/>
            <a:tailEnd/>
          </a:ln>
        </p:spPr>
        <p:txBody>
          <a:bodyPr wrap="none" lIns="93296" tIns="46648" rIns="93296" bIns="46648" anchor="ctr"/>
          <a:lstStyle/>
          <a:p>
            <a:pPr lvl="0"/>
            <a:endParaRPr lang="en-US"/>
          </a:p>
        </p:txBody>
      </p:sp>
      <p:sp>
        <p:nvSpPr>
          <p:cNvPr id="36" name="Rectangle 201">
            <a:extLst>
              <a:ext uri="{FF2B5EF4-FFF2-40B4-BE49-F238E27FC236}">
                <a16:creationId xmlns:a16="http://schemas.microsoft.com/office/drawing/2014/main" id="{4BCCCFF1-7405-4140-9457-9BC2BB4E5F1C}"/>
              </a:ext>
            </a:extLst>
          </p:cNvPr>
          <p:cNvSpPr>
            <a:spLocks noChangeArrowheads="1"/>
          </p:cNvSpPr>
          <p:nvPr/>
        </p:nvSpPr>
        <p:spPr bwMode="auto">
          <a:xfrm flipV="1">
            <a:off x="9643197" y="2165"/>
            <a:ext cx="2556000" cy="190800"/>
          </a:xfrm>
          <a:prstGeom prst="rect">
            <a:avLst/>
          </a:prstGeom>
          <a:solidFill>
            <a:srgbClr val="FFFF99"/>
          </a:solidFill>
          <a:ln w="9525">
            <a:noFill/>
            <a:miter lim="800000"/>
            <a:headEnd/>
            <a:tailEnd/>
          </a:ln>
        </p:spPr>
        <p:txBody>
          <a:bodyPr wrap="none" lIns="93296" tIns="46648" rIns="93296" bIns="46648" anchor="ctr"/>
          <a:lstStyle/>
          <a:p>
            <a:pPr lvl="0"/>
            <a:endParaRPr lang="en-US"/>
          </a:p>
        </p:txBody>
      </p:sp>
      <p:sp>
        <p:nvSpPr>
          <p:cNvPr id="38" name="Text Placeholder 10">
            <a:extLst>
              <a:ext uri="{FF2B5EF4-FFF2-40B4-BE49-F238E27FC236}">
                <a16:creationId xmlns:a16="http://schemas.microsoft.com/office/drawing/2014/main" id="{E559C061-27D0-41CA-BD16-6CD4257133E3}"/>
              </a:ext>
            </a:extLst>
          </p:cNvPr>
          <p:cNvSpPr>
            <a:spLocks noGrp="1"/>
          </p:cNvSpPr>
          <p:nvPr>
            <p:ph type="body" sz="quarter" idx="21" hasCustomPrompt="1"/>
          </p:nvPr>
        </p:nvSpPr>
        <p:spPr>
          <a:xfrm>
            <a:off x="9767449" y="-10728"/>
            <a:ext cx="1284936" cy="180000"/>
          </a:xfrm>
          <a:prstGeom prst="rect">
            <a:avLst/>
          </a:prstGeom>
          <a:ln>
            <a:noFill/>
          </a:ln>
        </p:spPr>
        <p:txBody>
          <a:bodyPr/>
          <a:lstStyle>
            <a:lvl1pPr marL="0" indent="0">
              <a:buClr>
                <a:srgbClr val="C00000"/>
              </a:buClr>
              <a:buFont typeface="Wingdings" panose="05000000000000000000" pitchFamily="2" charset="2"/>
              <a:buNone/>
              <a:tabLst>
                <a:tab pos="179388" algn="l"/>
              </a:tabLst>
              <a:defRPr sz="1000" b="0" i="0">
                <a:solidFill>
                  <a:schemeClr val="tx1"/>
                </a:solidFill>
              </a:defRPr>
            </a:lvl1pPr>
            <a:lvl2pPr marL="360363" marR="0" indent="-180975" algn="l" defTabSz="914400" rtl="0" eaLnBrk="1" fontAlgn="auto" latinLnBrk="0" hangingPunct="1">
              <a:lnSpc>
                <a:spcPct val="90000"/>
              </a:lnSpc>
              <a:spcBef>
                <a:spcPts val="500"/>
              </a:spcBef>
              <a:spcAft>
                <a:spcPts val="0"/>
              </a:spcAft>
              <a:buClr>
                <a:srgbClr val="4A4A4A"/>
              </a:buClr>
              <a:buSzTx/>
              <a:buFont typeface="Arial" panose="020B0604020202020204" pitchFamily="34" charset="0"/>
              <a:buChar char="•"/>
              <a:tabLst>
                <a:tab pos="623888" algn="l"/>
              </a:tabLst>
              <a:defRPr sz="1600" b="0"/>
            </a:lvl2pPr>
            <a:lvl3pPr marL="539750" indent="-179388">
              <a:buFont typeface="Calibri" panose="020F0502020204030204" pitchFamily="34" charset="0"/>
              <a:buChar char="₋"/>
              <a:defRPr sz="1400" b="0"/>
            </a:lvl3pPr>
            <a:lvl4pPr>
              <a:defRPr sz="1400"/>
            </a:lvl4pPr>
            <a:lvl5pPr>
              <a:defRPr sz="1400"/>
            </a:lvl5pPr>
          </a:lstStyle>
          <a:p>
            <a:pPr lvl="0"/>
            <a:r>
              <a:rPr lang="en-US"/>
              <a:t>Text tracker</a:t>
            </a:r>
          </a:p>
        </p:txBody>
      </p:sp>
    </p:spTree>
    <p:extLst>
      <p:ext uri="{BB962C8B-B14F-4D97-AF65-F5344CB8AC3E}">
        <p14:creationId xmlns:p14="http://schemas.microsoft.com/office/powerpoint/2010/main" val="4174563989"/>
      </p:ext>
    </p:extLst>
  </p:cSld>
  <p:clrMapOvr>
    <a:masterClrMapping/>
  </p:clrMapOvr>
  <p:extLst>
    <p:ext uri="{DCECCB84-F9BA-43D5-87BE-67443E8EF086}">
      <p15:sldGuideLst xmlns:p15="http://schemas.microsoft.com/office/powerpoint/2012/main">
        <p15:guide id="1" pos="3840">
          <p15:clr>
            <a:srgbClr val="FBAE40"/>
          </p15:clr>
        </p15:guide>
        <p15:guide id="2" pos="279">
          <p15:clr>
            <a:srgbClr val="FBAE40"/>
          </p15:clr>
        </p15:guide>
        <p15:guide id="3" pos="7401">
          <p15:clr>
            <a:srgbClr val="FBAE40"/>
          </p15:clr>
        </p15:guide>
        <p15:guide id="4" orient="horz" pos="2137">
          <p15:clr>
            <a:srgbClr val="FBAE40"/>
          </p15:clr>
        </p15:guide>
        <p15:guide id="5" orient="horz" pos="164">
          <p15:clr>
            <a:srgbClr val="FBAE40"/>
          </p15:clr>
        </p15:guide>
        <p15:guide id="6" orient="horz" pos="40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744A-5093-294C-9EF8-B6D2C9D950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3F17D-63F3-9E4D-8E8F-CA4E80258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24E9FF-421C-3D49-B801-B5DD89DD98EC}"/>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AEDB196F-E802-424E-9642-06E7806C4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895C1-3049-864F-92A3-7883CECAF16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67123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6D27-FACB-574A-9A51-3553ECA9A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8AB94-1A93-BD4B-93E4-C611915EF8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5F38B-644E-0740-9451-5A6C61890BFA}"/>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7CB9E203-B4B0-8E42-921F-58E28BDF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49F2-1B3E-4B43-95B4-5B5E688049E2}"/>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772045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D28A-428E-A447-AC33-79DFCFBCA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6C48C-CA02-E74E-8DA1-F05BCA0F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BD41AF-F45C-064B-82DA-206243004DF8}"/>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F6ACAB62-2884-C543-B5FD-EA697AB10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72B90-3397-5B40-A1B0-5A946C0ED1F5}"/>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528715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58F4-4019-EA47-8D67-DD14BE5D4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31A11-BD14-E84D-8D27-0FE78CE47D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B2BFE-94A0-4D4C-B4C4-CCF9E12391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5133B-AC01-C94B-BC66-6FF75C6DAA3B}"/>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6" name="Footer Placeholder 5">
            <a:extLst>
              <a:ext uri="{FF2B5EF4-FFF2-40B4-BE49-F238E27FC236}">
                <a16:creationId xmlns:a16="http://schemas.microsoft.com/office/drawing/2014/main" id="{43D46BEF-AB49-F94B-B409-631C7C157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A4AFB-32A5-6B49-B4CE-76F06FDCF021}"/>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448809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D84-EB36-8149-96EF-942AAF2057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0DF2F-16B6-7B47-A749-8CA14979A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9C337E-E7CC-2C40-83E0-AD24D2A088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1002FA-4EED-FF47-8BD9-018DCBEBA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2FD1A1-9C83-914B-A775-6A6AF359A9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9E68D4-238D-5046-BCEE-2EFBB41F2A5F}"/>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8" name="Footer Placeholder 7">
            <a:extLst>
              <a:ext uri="{FF2B5EF4-FFF2-40B4-BE49-F238E27FC236}">
                <a16:creationId xmlns:a16="http://schemas.microsoft.com/office/drawing/2014/main" id="{C6A30526-6AF0-8949-B836-5C7F537676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54AEDA-BAB4-0C49-A12E-333338662CC6}"/>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963281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4B3-1679-3B4A-96C4-B7A5EAAC57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AC54F-70FF-914B-B404-1066EB3F8D74}"/>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4" name="Footer Placeholder 3">
            <a:extLst>
              <a:ext uri="{FF2B5EF4-FFF2-40B4-BE49-F238E27FC236}">
                <a16:creationId xmlns:a16="http://schemas.microsoft.com/office/drawing/2014/main" id="{1EA144B5-F558-FB44-91B8-9851B4ED5C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8A9D2-31D8-7F46-809A-81584BFAF567}"/>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1691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8F09-0B72-4259-8E2F-1D4671786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52219-A5BE-4F1F-8801-CFE5942ABC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98C30-13AD-4D1C-AEDC-9F28243EC506}"/>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FF764067-19C6-4407-92B9-E185A3C8E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2E8B0-B1C6-4304-AE65-AFCC88466FF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84301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8B2F44-4E5D-A440-B42E-FAEB5B55CDB6}"/>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3" name="Footer Placeholder 2">
            <a:extLst>
              <a:ext uri="{FF2B5EF4-FFF2-40B4-BE49-F238E27FC236}">
                <a16:creationId xmlns:a16="http://schemas.microsoft.com/office/drawing/2014/main" id="{53430518-5046-3E49-B3FA-63DFE809A3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F7CE91-AD79-A146-959F-038A29CC6DBE}"/>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965169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DA39-76A2-0A45-958E-EEB0FE025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42D3FB-1FCF-1D46-8D7B-712F1467EF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927D19-268B-924D-98BF-643ED437D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BC5F7-06BE-A249-9C37-2868FFB78DF7}"/>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6" name="Footer Placeholder 5">
            <a:extLst>
              <a:ext uri="{FF2B5EF4-FFF2-40B4-BE49-F238E27FC236}">
                <a16:creationId xmlns:a16="http://schemas.microsoft.com/office/drawing/2014/main" id="{1E848E20-D987-0745-8345-B0A9CEF24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0C51-86FE-A046-933E-C0F0ED9FC40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2037232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2EAB-D27B-E245-841A-455701030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D1519B-9A23-3346-A250-E3FF5B5BA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605301-DBC9-5543-AF65-31492C169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00DDE-800C-A04D-8EDC-E8CA0DF8971D}"/>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6" name="Footer Placeholder 5">
            <a:extLst>
              <a:ext uri="{FF2B5EF4-FFF2-40B4-BE49-F238E27FC236}">
                <a16:creationId xmlns:a16="http://schemas.microsoft.com/office/drawing/2014/main" id="{5CB3A410-47A8-A147-8D46-77D3A93D4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68223-9AD7-1946-BA6B-98DFC761B263}"/>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1789517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BD41-BF91-BA44-9014-4998F44BC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B8E76-62A1-6A46-AEF1-4BA6147E7B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0EE93-9D2C-314D-AC15-99FF337A1805}"/>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7A5BA2F4-EC56-484B-BF1E-E5B33129F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F1C8F-38BE-D24E-A801-4A830172838A}"/>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3664952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0FE32-FDBA-3242-93C9-DD250CC772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3BACC-2D4C-E246-8E05-32F147FE36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A0167-0551-554E-98D0-B74E23EFBEFE}"/>
              </a:ext>
            </a:extLst>
          </p:cNvPr>
          <p:cNvSpPr>
            <a:spLocks noGrp="1"/>
          </p:cNvSpPr>
          <p:nvPr>
            <p:ph type="dt" sz="half" idx="10"/>
          </p:nvPr>
        </p:nvSpPr>
        <p:spPr/>
        <p:txBody>
          <a:body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954BD67A-C5C9-B749-AB2D-8B82F39B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FA161-CB01-3E48-9BE5-DC98302B4C8B}"/>
              </a:ext>
            </a:extLst>
          </p:cNvPr>
          <p:cNvSpPr>
            <a:spLocks noGrp="1"/>
          </p:cNvSpPr>
          <p:nvPr>
            <p:ph type="sldNum" sz="quarter" idx="12"/>
          </p:nvPr>
        </p:nvSpPr>
        <p:spPr/>
        <p:txBody>
          <a:bodyPr/>
          <a:lstStyle/>
          <a:p>
            <a:fld id="{59965034-35E5-374A-A6BC-17238E871C0F}" type="slidenum">
              <a:rPr lang="en-US" smtClean="0"/>
              <a:t>‹#›</a:t>
            </a:fld>
            <a:endParaRPr lang="en-US"/>
          </a:p>
        </p:txBody>
      </p:sp>
    </p:spTree>
    <p:extLst>
      <p:ext uri="{BB962C8B-B14F-4D97-AF65-F5344CB8AC3E}">
        <p14:creationId xmlns:p14="http://schemas.microsoft.com/office/powerpoint/2010/main" val="740146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647F7-9A0F-408F-B8F4-8692E129A7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4">
            <a:extLst>
              <a:ext uri="{FF2B5EF4-FFF2-40B4-BE49-F238E27FC236}">
                <a16:creationId xmlns:a16="http://schemas.microsoft.com/office/drawing/2014/main" id="{ACD73DD0-F472-4ADD-AB70-3AC9DA4F11DF}"/>
              </a:ext>
            </a:extLst>
          </p:cNvPr>
          <p:cNvSpPr>
            <a:spLocks noGrp="1"/>
          </p:cNvSpPr>
          <p:nvPr>
            <p:ph type="body" sz="quarter" idx="15" hasCustomPrompt="1"/>
          </p:nvPr>
        </p:nvSpPr>
        <p:spPr>
          <a:xfrm>
            <a:off x="657602" y="1899301"/>
            <a:ext cx="5377543" cy="1192535"/>
          </a:xfrm>
          <a:prstGeom prst="rect">
            <a:avLst/>
          </a:prstGeom>
        </p:spPr>
        <p:txBody>
          <a:bodyPr lIns="0" tIns="0" rIns="0" bIns="0"/>
          <a:lstStyle>
            <a:lvl1pPr marL="0" indent="0">
              <a:lnSpc>
                <a:spcPct val="100000"/>
              </a:lnSpc>
              <a:buNone/>
              <a:defRPr kumimoji="0" lang="en-US" sz="3600" b="1" i="0" u="none" strike="noStrike" kern="1200" cap="none" spc="0" normalizeH="0" baseline="0" dirty="0" smtClean="0">
                <a:ln>
                  <a:noFill/>
                </a:ln>
                <a:solidFill>
                  <a:srgbClr val="C00000"/>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a:t>
            </a:r>
          </a:p>
        </p:txBody>
      </p:sp>
      <p:sp>
        <p:nvSpPr>
          <p:cNvPr id="16" name="Text Placeholder 15">
            <a:extLst>
              <a:ext uri="{FF2B5EF4-FFF2-40B4-BE49-F238E27FC236}">
                <a16:creationId xmlns:a16="http://schemas.microsoft.com/office/drawing/2014/main" id="{341D155F-3B13-4AD2-814E-AD0F7FBC2CC2}"/>
              </a:ext>
            </a:extLst>
          </p:cNvPr>
          <p:cNvSpPr>
            <a:spLocks noGrp="1"/>
          </p:cNvSpPr>
          <p:nvPr>
            <p:ph type="body" sz="quarter" idx="16" hasCustomPrompt="1"/>
          </p:nvPr>
        </p:nvSpPr>
        <p:spPr>
          <a:xfrm>
            <a:off x="657600" y="446995"/>
            <a:ext cx="5377543" cy="181919"/>
          </a:xfrm>
          <a:prstGeom prst="rect">
            <a:avLst/>
          </a:prstGeom>
        </p:spPr>
        <p:txBody>
          <a:bodyPr lIns="0"/>
          <a:lstStyle>
            <a:lvl1pPr marL="0" indent="0">
              <a:lnSpc>
                <a:spcPct val="100000"/>
              </a:lnSpc>
              <a:buNone/>
              <a:defRPr sz="1100" b="0">
                <a:solidFill>
                  <a:schemeClr val="bg1"/>
                </a:solidFill>
                <a:latin typeface="+mj-lt"/>
                <a:cs typeface="Segoe UI" panose="020B0502040204020203" pitchFamily="34" charset="0"/>
              </a:defRPr>
            </a:lvl1pPr>
            <a:lvl2pPr algn="l">
              <a:defRPr/>
            </a:lvl2pPr>
          </a:lstStyle>
          <a:p>
            <a:pPr lvl="0"/>
            <a:r>
              <a:rPr lang="en-US"/>
              <a:t>18.02.19 | Version 1</a:t>
            </a:r>
          </a:p>
        </p:txBody>
      </p:sp>
      <p:sp>
        <p:nvSpPr>
          <p:cNvPr id="11" name="Text Placeholder 4">
            <a:extLst>
              <a:ext uri="{FF2B5EF4-FFF2-40B4-BE49-F238E27FC236}">
                <a16:creationId xmlns:a16="http://schemas.microsoft.com/office/drawing/2014/main" id="{43003053-F0A4-48CA-80F6-FB0276BDEEFA}"/>
              </a:ext>
            </a:extLst>
          </p:cNvPr>
          <p:cNvSpPr>
            <a:spLocks noGrp="1"/>
          </p:cNvSpPr>
          <p:nvPr>
            <p:ph type="body" sz="quarter" idx="17" hasCustomPrompt="1"/>
          </p:nvPr>
        </p:nvSpPr>
        <p:spPr>
          <a:xfrm>
            <a:off x="657603" y="3614204"/>
            <a:ext cx="5090052" cy="1594341"/>
          </a:xfrm>
          <a:prstGeom prst="rect">
            <a:avLst/>
          </a:prstGeom>
        </p:spPr>
        <p:txBody>
          <a:bodyPr lIns="0" tIns="0" rIns="0" bIns="0"/>
          <a:lstStyle>
            <a:lvl1pPr marL="0" indent="0">
              <a:lnSpc>
                <a:spcPct val="100000"/>
              </a:lnSpc>
              <a:buNone/>
              <a:defRPr kumimoji="0" lang="en-US" sz="1600" b="0" i="0" u="none" strike="noStrike" kern="1200" cap="none" spc="0" normalizeH="0" baseline="0" dirty="0" smtClean="0">
                <a:ln>
                  <a:noFill/>
                </a:ln>
                <a:solidFill>
                  <a:srgbClr val="595B5A"/>
                </a:solidFill>
                <a:effectLst/>
                <a:uLnTx/>
                <a:uFillTx/>
                <a:latin typeface="+mj-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Lorem Ipsum is simply dummy text of the printing and typesetting industry.</a:t>
            </a:r>
          </a:p>
        </p:txBody>
      </p:sp>
      <p:sp>
        <p:nvSpPr>
          <p:cNvPr id="3" name="Rectangle 2">
            <a:extLst>
              <a:ext uri="{FF2B5EF4-FFF2-40B4-BE49-F238E27FC236}">
                <a16:creationId xmlns:a16="http://schemas.microsoft.com/office/drawing/2014/main" id="{332B2DA3-AC55-4910-A7C5-59720CE6DA8F}"/>
              </a:ext>
            </a:extLst>
          </p:cNvPr>
          <p:cNvSpPr/>
          <p:nvPr userDrawn="1"/>
        </p:nvSpPr>
        <p:spPr>
          <a:xfrm>
            <a:off x="548419" y="3068976"/>
            <a:ext cx="14400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645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obj">
  <p:cSld name="1_Two Content">
    <p:spTree>
      <p:nvGrpSpPr>
        <p:cNvPr id="1" name="Shape 18"/>
        <p:cNvGrpSpPr/>
        <p:nvPr/>
      </p:nvGrpSpPr>
      <p:grpSpPr>
        <a:xfrm>
          <a:off x="0" y="0"/>
          <a:ext cx="0" cy="0"/>
          <a:chOff x="0" y="0"/>
          <a:chExt cx="0" cy="0"/>
        </a:xfrm>
      </p:grpSpPr>
      <p:sp>
        <p:nvSpPr>
          <p:cNvPr id="19" name="Google Shape;19;p7"/>
          <p:cNvSpPr txBox="1">
            <a:spLocks noGrp="1"/>
          </p:cNvSpPr>
          <p:nvPr>
            <p:ph type="title"/>
          </p:nvPr>
        </p:nvSpPr>
        <p:spPr>
          <a:xfrm>
            <a:off x="423595" y="289940"/>
            <a:ext cx="11344808" cy="3352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2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11828526" y="6595364"/>
            <a:ext cx="167004" cy="141604"/>
          </a:xfrm>
          <a:prstGeom prst="rect">
            <a:avLst/>
          </a:prstGeom>
          <a:noFill/>
          <a:ln>
            <a:noFill/>
          </a:ln>
        </p:spPr>
        <p:txBody>
          <a:bodyPr spcFirstLastPara="1" wrap="square" lIns="0" tIns="0" rIns="0" bIns="0" anchor="t" anchorCtr="0">
            <a:spAutoFit/>
          </a:bodyPr>
          <a:lstStyle>
            <a:lvl1pPr marL="25400" marR="0" lvl="0" indent="0" algn="l">
              <a:lnSpc>
                <a:spcPct val="107222"/>
              </a:lnSpc>
              <a:spcBef>
                <a:spcPts val="0"/>
              </a:spcBef>
              <a:buNone/>
              <a:defRPr sz="900" b="1" i="0">
                <a:solidFill>
                  <a:srgbClr val="ACACAC"/>
                </a:solidFill>
                <a:latin typeface="Calibri"/>
                <a:ea typeface="Calibri"/>
                <a:cs typeface="Calibri"/>
                <a:sym typeface="Calibri"/>
              </a:defRPr>
            </a:lvl1pPr>
            <a:lvl2pPr marL="25400" marR="0" lvl="1" indent="0" algn="l">
              <a:lnSpc>
                <a:spcPct val="107222"/>
              </a:lnSpc>
              <a:spcBef>
                <a:spcPts val="0"/>
              </a:spcBef>
              <a:buNone/>
              <a:defRPr sz="900" b="1" i="0">
                <a:solidFill>
                  <a:srgbClr val="ACACAC"/>
                </a:solidFill>
                <a:latin typeface="Calibri"/>
                <a:ea typeface="Calibri"/>
                <a:cs typeface="Calibri"/>
                <a:sym typeface="Calibri"/>
              </a:defRPr>
            </a:lvl2pPr>
            <a:lvl3pPr marL="25400" marR="0" lvl="2" indent="0" algn="l">
              <a:lnSpc>
                <a:spcPct val="107222"/>
              </a:lnSpc>
              <a:spcBef>
                <a:spcPts val="0"/>
              </a:spcBef>
              <a:buNone/>
              <a:defRPr sz="900" b="1" i="0">
                <a:solidFill>
                  <a:srgbClr val="ACACAC"/>
                </a:solidFill>
                <a:latin typeface="Calibri"/>
                <a:ea typeface="Calibri"/>
                <a:cs typeface="Calibri"/>
                <a:sym typeface="Calibri"/>
              </a:defRPr>
            </a:lvl3pPr>
            <a:lvl4pPr marL="25400" marR="0" lvl="3" indent="0" algn="l">
              <a:lnSpc>
                <a:spcPct val="107222"/>
              </a:lnSpc>
              <a:spcBef>
                <a:spcPts val="0"/>
              </a:spcBef>
              <a:buNone/>
              <a:defRPr sz="900" b="1" i="0">
                <a:solidFill>
                  <a:srgbClr val="ACACAC"/>
                </a:solidFill>
                <a:latin typeface="Calibri"/>
                <a:ea typeface="Calibri"/>
                <a:cs typeface="Calibri"/>
                <a:sym typeface="Calibri"/>
              </a:defRPr>
            </a:lvl4pPr>
            <a:lvl5pPr marL="25400" marR="0" lvl="4" indent="0" algn="l">
              <a:lnSpc>
                <a:spcPct val="107222"/>
              </a:lnSpc>
              <a:spcBef>
                <a:spcPts val="0"/>
              </a:spcBef>
              <a:buNone/>
              <a:defRPr sz="900" b="1" i="0">
                <a:solidFill>
                  <a:srgbClr val="ACACAC"/>
                </a:solidFill>
                <a:latin typeface="Calibri"/>
                <a:ea typeface="Calibri"/>
                <a:cs typeface="Calibri"/>
                <a:sym typeface="Calibri"/>
              </a:defRPr>
            </a:lvl5pPr>
            <a:lvl6pPr marL="25400" marR="0" lvl="5" indent="0" algn="l">
              <a:lnSpc>
                <a:spcPct val="107222"/>
              </a:lnSpc>
              <a:spcBef>
                <a:spcPts val="0"/>
              </a:spcBef>
              <a:buNone/>
              <a:defRPr sz="900" b="1" i="0">
                <a:solidFill>
                  <a:srgbClr val="ACACAC"/>
                </a:solidFill>
                <a:latin typeface="Calibri"/>
                <a:ea typeface="Calibri"/>
                <a:cs typeface="Calibri"/>
                <a:sym typeface="Calibri"/>
              </a:defRPr>
            </a:lvl6pPr>
            <a:lvl7pPr marL="25400" marR="0" lvl="6" indent="0" algn="l">
              <a:lnSpc>
                <a:spcPct val="107222"/>
              </a:lnSpc>
              <a:spcBef>
                <a:spcPts val="0"/>
              </a:spcBef>
              <a:buNone/>
              <a:defRPr sz="900" b="1" i="0">
                <a:solidFill>
                  <a:srgbClr val="ACACAC"/>
                </a:solidFill>
                <a:latin typeface="Calibri"/>
                <a:ea typeface="Calibri"/>
                <a:cs typeface="Calibri"/>
                <a:sym typeface="Calibri"/>
              </a:defRPr>
            </a:lvl7pPr>
            <a:lvl8pPr marL="25400" marR="0" lvl="7" indent="0" algn="l">
              <a:lnSpc>
                <a:spcPct val="107222"/>
              </a:lnSpc>
              <a:spcBef>
                <a:spcPts val="0"/>
              </a:spcBef>
              <a:buNone/>
              <a:defRPr sz="900" b="1" i="0">
                <a:solidFill>
                  <a:srgbClr val="ACACAC"/>
                </a:solidFill>
                <a:latin typeface="Calibri"/>
                <a:ea typeface="Calibri"/>
                <a:cs typeface="Calibri"/>
                <a:sym typeface="Calibri"/>
              </a:defRPr>
            </a:lvl8pPr>
            <a:lvl9pPr marL="25400" marR="0" lvl="8" indent="0" algn="l">
              <a:lnSpc>
                <a:spcPct val="107222"/>
              </a:lnSpc>
              <a:spcBef>
                <a:spcPts val="0"/>
              </a:spcBef>
              <a:buNone/>
              <a:defRPr sz="900" b="1" i="0">
                <a:solidFill>
                  <a:srgbClr val="ACACAC"/>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2134821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9A89-1BA5-4985-A681-91AE6311D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3C9F2-63E4-472A-B54E-9F9C66922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21CCF-8617-4DA9-8C44-AF6A30C163CD}"/>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CD996442-FD0C-4434-9B6A-235BBB89D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160E-D52F-4848-A560-FFAC22E01935}"/>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9828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B0A5-A76E-4239-A265-E6ABBD4EA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C9C81-B680-45D8-998C-BD9AE8C8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5739E-3032-47D2-8336-9A71CF334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11502-E0CB-4250-856A-E743FD57A512}"/>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6" name="Footer Placeholder 5">
            <a:extLst>
              <a:ext uri="{FF2B5EF4-FFF2-40B4-BE49-F238E27FC236}">
                <a16:creationId xmlns:a16="http://schemas.microsoft.com/office/drawing/2014/main" id="{46E2888E-0782-4688-A6F1-3B81FD3E7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236DFF-36F5-42E3-921B-D8C577EE5252}"/>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2639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C71-B528-42A8-A069-5A623DDDCB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0135B2-E674-48B1-AE45-1E05D6AD1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CEA5C-E362-4EEE-94F8-9511F09D15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7FC22-69C2-4AAD-9415-FBE371C8A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F493E-0D7E-4CDD-8038-3F56D1DC8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81786A-597A-4D37-BE30-23F289510D5F}"/>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8" name="Footer Placeholder 7">
            <a:extLst>
              <a:ext uri="{FF2B5EF4-FFF2-40B4-BE49-F238E27FC236}">
                <a16:creationId xmlns:a16="http://schemas.microsoft.com/office/drawing/2014/main" id="{A9A67748-481A-46F4-B498-CCECD2F864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2E085-C95E-4155-845A-2E43137C898E}"/>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197068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C38-8111-4EF7-AC28-AD637D740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A74ECF-FE05-45A9-86A3-A01B1247C65C}"/>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4" name="Footer Placeholder 3">
            <a:extLst>
              <a:ext uri="{FF2B5EF4-FFF2-40B4-BE49-F238E27FC236}">
                <a16:creationId xmlns:a16="http://schemas.microsoft.com/office/drawing/2014/main" id="{F48382E3-82E7-48B9-A165-4C4A80FBE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5AB23-F651-4E5D-A253-C362FE27B6AF}"/>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247456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1C560-D280-4E0D-8B85-3E3EBA211083}"/>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3" name="Footer Placeholder 2">
            <a:extLst>
              <a:ext uri="{FF2B5EF4-FFF2-40B4-BE49-F238E27FC236}">
                <a16:creationId xmlns:a16="http://schemas.microsoft.com/office/drawing/2014/main" id="{E15D7E3A-86E4-4F99-9409-58836751CD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E2C13-B339-4C75-8A2C-68CEF649531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413599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1BD-96EE-4940-A648-8F96E985C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9B520-08C5-4AC5-BA0E-A7EF1A5A8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D6669-A556-496A-9C6E-2033D9AA2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F64A6-651E-41AD-8DDA-89C009D47057}"/>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6" name="Footer Placeholder 5">
            <a:extLst>
              <a:ext uri="{FF2B5EF4-FFF2-40B4-BE49-F238E27FC236}">
                <a16:creationId xmlns:a16="http://schemas.microsoft.com/office/drawing/2014/main" id="{31DE5F84-1BF8-415E-AD03-E734CD295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D2FCF-0DD9-44C6-AB5A-96F63B4B5157}"/>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90334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119-8DCD-4744-B746-F43EFA92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6CCF8-79D0-4CF3-BBC8-418D23793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4B48AA-B826-4145-951F-BA2DBF3A9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03005-D436-4527-908D-98C6D37CE2D0}"/>
              </a:ext>
            </a:extLst>
          </p:cNvPr>
          <p:cNvSpPr>
            <a:spLocks noGrp="1"/>
          </p:cNvSpPr>
          <p:nvPr>
            <p:ph type="dt" sz="half" idx="10"/>
          </p:nvPr>
        </p:nvSpPr>
        <p:spPr/>
        <p:txBody>
          <a:bodyPr/>
          <a:lstStyle/>
          <a:p>
            <a:fld id="{64A0B55F-7826-4AD8-887F-3DD5BFB912A3}" type="datetimeFigureOut">
              <a:rPr lang="en-US" smtClean="0"/>
              <a:t>2/7/2025</a:t>
            </a:fld>
            <a:endParaRPr lang="en-US"/>
          </a:p>
        </p:txBody>
      </p:sp>
      <p:sp>
        <p:nvSpPr>
          <p:cNvPr id="6" name="Footer Placeholder 5">
            <a:extLst>
              <a:ext uri="{FF2B5EF4-FFF2-40B4-BE49-F238E27FC236}">
                <a16:creationId xmlns:a16="http://schemas.microsoft.com/office/drawing/2014/main" id="{9272449D-B60B-49DB-B59C-A4EB6D56C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E2163-B449-4D5A-8A38-5F1B30B6D26B}"/>
              </a:ext>
            </a:extLst>
          </p:cNvPr>
          <p:cNvSpPr>
            <a:spLocks noGrp="1"/>
          </p:cNvSpPr>
          <p:nvPr>
            <p:ph type="sldNum" sz="quarter" idx="12"/>
          </p:nvPr>
        </p:nvSpPr>
        <p:spPr/>
        <p:txBody>
          <a:bodyPr/>
          <a:lstStyle/>
          <a:p>
            <a:fld id="{E3DB2060-8443-40A7-B6FC-E4D0C14FB52F}" type="slidenum">
              <a:rPr lang="en-US" smtClean="0"/>
              <a:t>‹#›</a:t>
            </a:fld>
            <a:endParaRPr lang="en-US"/>
          </a:p>
        </p:txBody>
      </p:sp>
    </p:spTree>
    <p:extLst>
      <p:ext uri="{BB962C8B-B14F-4D97-AF65-F5344CB8AC3E}">
        <p14:creationId xmlns:p14="http://schemas.microsoft.com/office/powerpoint/2010/main" val="341934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76A04-7DB0-4DCE-9909-EE725D76B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A6364D-3716-43DA-8D62-615E8DCD0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C6A33-1B7E-43B4-88DF-76C079A8AE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0B55F-7826-4AD8-887F-3DD5BFB912A3}" type="datetimeFigureOut">
              <a:rPr lang="en-US" smtClean="0"/>
              <a:t>2/7/2025</a:t>
            </a:fld>
            <a:endParaRPr lang="en-US"/>
          </a:p>
        </p:txBody>
      </p:sp>
      <p:sp>
        <p:nvSpPr>
          <p:cNvPr id="5" name="Footer Placeholder 4">
            <a:extLst>
              <a:ext uri="{FF2B5EF4-FFF2-40B4-BE49-F238E27FC236}">
                <a16:creationId xmlns:a16="http://schemas.microsoft.com/office/drawing/2014/main" id="{FC252B88-CF55-42A3-BF22-DB0B911DC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721EF-339B-4FE3-A396-8EEBF0A5F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B2060-8443-40A7-B6FC-E4D0C14FB52F}" type="slidenum">
              <a:rPr lang="en-US" smtClean="0"/>
              <a:t>‹#›</a:t>
            </a:fld>
            <a:endParaRPr lang="en-US"/>
          </a:p>
        </p:txBody>
      </p:sp>
      <p:sp>
        <p:nvSpPr>
          <p:cNvPr id="8" name="TextBox 7">
            <a:extLst>
              <a:ext uri="{FF2B5EF4-FFF2-40B4-BE49-F238E27FC236}">
                <a16:creationId xmlns:a16="http://schemas.microsoft.com/office/drawing/2014/main" id="{12D6C27D-EAEF-4CFD-D00A-B4C0D2E9E5C2}"/>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3165908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81E43-98C4-4D4C-BC7F-733EC8003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CE49B-567B-A94F-8CA4-4D3101CD6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B9A3-098F-3B47-B4A7-64F0622C2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8918D-6798-F546-9EBF-99D3306EFD94}" type="datetimeFigureOut">
              <a:rPr lang="en-US" smtClean="0"/>
              <a:t>2/7/2025</a:t>
            </a:fld>
            <a:endParaRPr lang="en-US"/>
          </a:p>
        </p:txBody>
      </p:sp>
      <p:sp>
        <p:nvSpPr>
          <p:cNvPr id="5" name="Footer Placeholder 4">
            <a:extLst>
              <a:ext uri="{FF2B5EF4-FFF2-40B4-BE49-F238E27FC236}">
                <a16:creationId xmlns:a16="http://schemas.microsoft.com/office/drawing/2014/main" id="{5E78E32A-93A4-174D-97AA-BF2C691C1C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863E6E-DD98-5541-B00E-BE6C70F05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65034-35E5-374A-A6BC-17238E871C0F}" type="slidenum">
              <a:rPr lang="en-US" smtClean="0"/>
              <a:t>‹#›</a:t>
            </a:fld>
            <a:endParaRPr lang="en-US"/>
          </a:p>
        </p:txBody>
      </p:sp>
      <p:sp>
        <p:nvSpPr>
          <p:cNvPr id="8" name="TextBox 7">
            <a:extLst>
              <a:ext uri="{FF2B5EF4-FFF2-40B4-BE49-F238E27FC236}">
                <a16:creationId xmlns:a16="http://schemas.microsoft.com/office/drawing/2014/main" id="{731C6257-3961-7228-CE63-26591F13204C}"/>
              </a:ext>
            </a:extLst>
          </p:cNvPr>
          <p:cNvSpPr txBox="1"/>
          <p:nvPr userDrawn="1">
            <p:extLst>
              <p:ext uri="{1162E1C5-73C7-4A58-AE30-91384D911F3F}">
                <p184:classification xmlns:p184="http://schemas.microsoft.com/office/powerpoint/2018/4/main" val="ftr"/>
              </p:ext>
            </p:extLst>
          </p:nvPr>
        </p:nvSpPr>
        <p:spPr>
          <a:xfrm>
            <a:off x="5492750" y="6642100"/>
            <a:ext cx="1235075"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Americana Confidential</a:t>
            </a:r>
          </a:p>
        </p:txBody>
      </p:sp>
    </p:spTree>
    <p:extLst>
      <p:ext uri="{BB962C8B-B14F-4D97-AF65-F5344CB8AC3E}">
        <p14:creationId xmlns:p14="http://schemas.microsoft.com/office/powerpoint/2010/main" val="19053196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americanafood.sharepoint.com/:x:/s/RetailTransformation752/EQEQNIjIkbJJiQp6NVMIV_AB4m1lkm59oS5j5FeFm4u6Ig?e=YNa7No"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s.google.com/maps/documentation/javascript" TargetMode="External"/><Relationship Id="rId2" Type="http://schemas.openxmlformats.org/officeDocument/2006/relationships/hyperlink" Target="http://https/geoserver.org" TargetMode="External"/><Relationship Id="rId1" Type="http://schemas.openxmlformats.org/officeDocument/2006/relationships/slideLayout" Target="../slideLayouts/slideLayout12.xml"/><Relationship Id="rId4" Type="http://schemas.openxmlformats.org/officeDocument/2006/relationships/hyperlink" Target="https://developers.google.com/maps/documentation/javascript/versions?hl=e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s://developer.confluent.io/"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confluent.io/product/connectors/"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p:nvPr/>
        </p:nvSpPr>
        <p:spPr>
          <a:xfrm>
            <a:off x="-709748" y="-118871"/>
            <a:ext cx="12192000" cy="68579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1"/>
          <p:cNvSpPr txBox="1">
            <a:spLocks noGrp="1"/>
          </p:cNvSpPr>
          <p:nvPr>
            <p:ph type="title"/>
          </p:nvPr>
        </p:nvSpPr>
        <p:spPr>
          <a:xfrm>
            <a:off x="709748" y="2587150"/>
            <a:ext cx="5491759" cy="567848"/>
          </a:xfrm>
          <a:prstGeom prst="rect">
            <a:avLst/>
          </a:prstGeom>
          <a:noFill/>
          <a:ln>
            <a:noFill/>
          </a:ln>
        </p:spPr>
        <p:txBody>
          <a:bodyPr spcFirstLastPara="1" wrap="square" lIns="0" tIns="0" rIns="0" bIns="0" anchor="t" anchorCtr="0">
            <a:spAutoFit/>
          </a:bodyPr>
          <a:lstStyle/>
          <a:p>
            <a:pPr algn="ctr"/>
            <a:r>
              <a:rPr lang="en-IN" sz="2300" dirty="0">
                <a:solidFill>
                  <a:srgbClr val="0070C0"/>
                </a:solidFill>
              </a:rPr>
              <a:t>AMERICANA LAST MILE DELIVERY PLATFORM</a:t>
            </a:r>
            <a:br>
              <a:rPr lang="en-IN" sz="2300" dirty="0">
                <a:solidFill>
                  <a:srgbClr val="0070C0"/>
                </a:solidFill>
              </a:rPr>
            </a:br>
            <a:r>
              <a:rPr lang="en-IN" sz="1800" b="0" dirty="0">
                <a:solidFill>
                  <a:srgbClr val="0070C0"/>
                </a:solidFill>
              </a:rPr>
              <a:t>(Technical </a:t>
            </a:r>
            <a:r>
              <a:rPr lang="en-IN" sz="1800" b="0">
                <a:solidFill>
                  <a:srgbClr val="0070C0"/>
                </a:solidFill>
              </a:rPr>
              <a:t>Design - Next)</a:t>
            </a:r>
            <a:endParaRPr lang="en-IN" sz="1800" b="0" dirty="0">
              <a:solidFill>
                <a:srgbClr val="0070C0"/>
              </a:solidFill>
            </a:endParaRPr>
          </a:p>
        </p:txBody>
      </p:sp>
      <p:sp>
        <p:nvSpPr>
          <p:cNvPr id="61" name="Google Shape;61;p1"/>
          <p:cNvSpPr/>
          <p:nvPr/>
        </p:nvSpPr>
        <p:spPr>
          <a:xfrm>
            <a:off x="7976616" y="2237232"/>
            <a:ext cx="2112645" cy="426720"/>
          </a:xfrm>
          <a:custGeom>
            <a:avLst/>
            <a:gdLst/>
            <a:ahLst/>
            <a:cxnLst/>
            <a:rect l="l" t="t" r="r" b="b"/>
            <a:pathLst>
              <a:path w="2112645" h="426719" extrusionOk="0">
                <a:moveTo>
                  <a:pt x="0" y="426720"/>
                </a:moveTo>
                <a:lnTo>
                  <a:pt x="2112264" y="426720"/>
                </a:lnTo>
                <a:lnTo>
                  <a:pt x="2112264" y="0"/>
                </a:lnTo>
                <a:lnTo>
                  <a:pt x="0" y="0"/>
                </a:lnTo>
                <a:lnTo>
                  <a:pt x="0" y="426720"/>
                </a:lnTo>
                <a:close/>
              </a:path>
            </a:pathLst>
          </a:custGeom>
          <a:solidFill>
            <a:srgbClr val="C61F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7933943" y="2042160"/>
            <a:ext cx="2200655" cy="90525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txBox="1"/>
          <p:nvPr/>
        </p:nvSpPr>
        <p:spPr>
          <a:xfrm>
            <a:off x="7524115" y="3310128"/>
            <a:ext cx="3114040" cy="76009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GREAT PEOPLE, GREAT</a:t>
            </a:r>
            <a:endParaRPr sz="24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IN" sz="2400" b="1">
                <a:solidFill>
                  <a:srgbClr val="FFFFFF"/>
                </a:solidFill>
                <a:latin typeface="Calibri"/>
                <a:ea typeface="Calibri"/>
                <a:cs typeface="Calibri"/>
                <a:sym typeface="Calibri"/>
              </a:rPr>
              <a:t>FOOD, GREAT COMPANY</a:t>
            </a:r>
            <a:endParaRPr sz="2400">
              <a:solidFill>
                <a:schemeClr val="dk1"/>
              </a:solidFill>
              <a:latin typeface="Calibri"/>
              <a:ea typeface="Calibri"/>
              <a:cs typeface="Calibri"/>
              <a:sym typeface="Calibri"/>
            </a:endParaRPr>
          </a:p>
        </p:txBody>
      </p:sp>
      <p:sp>
        <p:nvSpPr>
          <p:cNvPr id="64" name="Google Shape;64;p1"/>
          <p:cNvSpPr txBox="1"/>
          <p:nvPr/>
        </p:nvSpPr>
        <p:spPr>
          <a:xfrm>
            <a:off x="78739" y="403567"/>
            <a:ext cx="3589361" cy="276999"/>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IN" sz="1800" b="1" dirty="0">
                <a:solidFill>
                  <a:srgbClr val="FFFFFF"/>
                </a:solidFill>
                <a:latin typeface="Calibri"/>
                <a:ea typeface="Calibri"/>
                <a:cs typeface="Calibri"/>
                <a:sym typeface="Calibri"/>
              </a:rPr>
              <a:t>RESTAURANT DIVISION</a:t>
            </a:r>
            <a:endParaRPr sz="1800" dirty="0">
              <a:solidFill>
                <a:schemeClr val="dk1"/>
              </a:solidFill>
              <a:latin typeface="Calibri"/>
              <a:ea typeface="Calibri"/>
              <a:cs typeface="Calibri"/>
              <a:sym typeface="Calibri"/>
            </a:endParaRPr>
          </a:p>
        </p:txBody>
      </p:sp>
      <p:sp>
        <p:nvSpPr>
          <p:cNvPr id="66" name="Google Shape;66;p1"/>
          <p:cNvSpPr/>
          <p:nvPr/>
        </p:nvSpPr>
        <p:spPr>
          <a:xfrm>
            <a:off x="4614890" y="5539120"/>
            <a:ext cx="1438910" cy="0"/>
          </a:xfrm>
          <a:custGeom>
            <a:avLst/>
            <a:gdLst/>
            <a:ahLst/>
            <a:cxnLst/>
            <a:rect l="l" t="t" r="r" b="b"/>
            <a:pathLst>
              <a:path w="1438910" h="120000" extrusionOk="0">
                <a:moveTo>
                  <a:pt x="0" y="0"/>
                </a:moveTo>
                <a:lnTo>
                  <a:pt x="1438656" y="0"/>
                </a:lnTo>
              </a:path>
            </a:pathLst>
          </a:custGeom>
          <a:noFill/>
          <a:ln w="457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2B76-4370-C327-CA9E-1A3C738DA1B3}"/>
              </a:ext>
            </a:extLst>
          </p:cNvPr>
          <p:cNvSpPr>
            <a:spLocks noGrp="1"/>
          </p:cNvSpPr>
          <p:nvPr>
            <p:ph type="title"/>
          </p:nvPr>
        </p:nvSpPr>
        <p:spPr>
          <a:xfrm>
            <a:off x="423595" y="289940"/>
            <a:ext cx="11344808" cy="304699"/>
          </a:xfrm>
        </p:spPr>
        <p:txBody>
          <a:bodyPr/>
          <a:lstStyle/>
          <a:p>
            <a:r>
              <a:rPr lang="en-US" b="1" i="0" dirty="0">
                <a:solidFill>
                  <a:srgbClr val="161616"/>
                </a:solidFill>
                <a:effectLst/>
                <a:latin typeface="Segoe UI" panose="020B0502040204020203" pitchFamily="34" charset="0"/>
              </a:rPr>
              <a:t>Azure IoT Reference </a:t>
            </a:r>
            <a:r>
              <a:rPr lang="en-US" dirty="0">
                <a:solidFill>
                  <a:srgbClr val="161616"/>
                </a:solidFill>
                <a:latin typeface="Segoe UI" panose="020B0502040204020203" pitchFamily="34" charset="0"/>
              </a:rPr>
              <a:t>A</a:t>
            </a:r>
            <a:r>
              <a:rPr lang="en-US" b="1" i="0" dirty="0">
                <a:solidFill>
                  <a:srgbClr val="161616"/>
                </a:solidFill>
                <a:effectLst/>
                <a:latin typeface="Segoe UI" panose="020B0502040204020203" pitchFamily="34" charset="0"/>
              </a:rPr>
              <a:t>rchitecture</a:t>
            </a:r>
            <a:endParaRPr lang="en-US" dirty="0"/>
          </a:p>
        </p:txBody>
      </p:sp>
      <p:pic>
        <p:nvPicPr>
          <p:cNvPr id="10" name="Picture 9">
            <a:extLst>
              <a:ext uri="{FF2B5EF4-FFF2-40B4-BE49-F238E27FC236}">
                <a16:creationId xmlns:a16="http://schemas.microsoft.com/office/drawing/2014/main" id="{C1C61483-0D08-F5CC-1CA8-4ED7F19548DD}"/>
              </a:ext>
            </a:extLst>
          </p:cNvPr>
          <p:cNvPicPr>
            <a:picLocks noChangeAspect="1"/>
          </p:cNvPicPr>
          <p:nvPr/>
        </p:nvPicPr>
        <p:blipFill>
          <a:blip r:embed="rId2"/>
          <a:stretch>
            <a:fillRect/>
          </a:stretch>
        </p:blipFill>
        <p:spPr>
          <a:xfrm>
            <a:off x="423595" y="847708"/>
            <a:ext cx="11656113" cy="5720351"/>
          </a:xfrm>
          <a:prstGeom prst="rect">
            <a:avLst/>
          </a:prstGeom>
        </p:spPr>
      </p:pic>
    </p:spTree>
    <p:extLst>
      <p:ext uri="{BB962C8B-B14F-4D97-AF65-F5344CB8AC3E}">
        <p14:creationId xmlns:p14="http://schemas.microsoft.com/office/powerpoint/2010/main" val="2249158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Integrated End-to-End Technical View</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6"/>
            <a:ext cx="4272144" cy="421092"/>
            <a:chOff x="7455580" y="4378620"/>
            <a:chExt cx="4296397" cy="59395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848177"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Data Sources – SDM/DW/DL</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279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data injection sources which will be read and pushed the data in real time to the ALMP storage with pre-processing (if required).</a:t>
              </a:r>
            </a:p>
          </p:txBody>
        </p:sp>
      </p:gr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197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19713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Kafka-Spark Streaming</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463167"/>
            <a:ext cx="3856089" cy="5107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build real-time applications, Apache Kafka – Spark Streaming Integration are the best combinations which is needed with the ALMP platform with receiver based approach instead of direct approach to avoid data or transaction loss.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93632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93632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Quality – Bronze, Silver and Gold</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21298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Data ingestion from different sources may be having unwanted data with the stream so with the data cleaning and pre-processing we can separate the data as bronze, silver and gold based on the quality of the data. </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46360" y="269410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62414" y="269410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Speedup-Search - </a:t>
            </a:r>
            <a:r>
              <a:rPr lang="en-IN" sz="1400" b="0" dirty="0" err="1"/>
              <a:t>ElasticSearch</a:t>
            </a:r>
            <a:endParaRPr lang="en-IN" sz="1400" b="0" dirty="0"/>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945447"/>
            <a:ext cx="385608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As a secondary data source for the endpoints to enable faster searches will data will be loaded on </a:t>
            </a:r>
            <a:r>
              <a:rPr lang="en-IN" sz="900" b="0" dirty="0" err="1"/>
              <a:t>ElasticSearch</a:t>
            </a:r>
            <a:r>
              <a:rPr lang="en-IN" sz="900" b="0" dirty="0"/>
              <a:t>.</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93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939578"/>
            <a:ext cx="305713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 – MongoDB Atlas Data Lake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21489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There’s a huge datasets due to the centralized system which needs to be stored and used for performing analytics we need a data lake so for performing these transactions MongoDB Atlas control plane, compute plane and data plane with different regions data will be managed. </a:t>
            </a:r>
          </a:p>
        </p:txBody>
      </p:sp>
      <p:pic>
        <p:nvPicPr>
          <p:cNvPr id="5" name="Picture 4" descr="Graphical user interface, text, application, email&#10;&#10;Description automatically generated">
            <a:extLst>
              <a:ext uri="{FF2B5EF4-FFF2-40B4-BE49-F238E27FC236}">
                <a16:creationId xmlns:a16="http://schemas.microsoft.com/office/drawing/2014/main" id="{FA1A9DCA-8126-5B48-A815-ACDEC0E51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6" y="678267"/>
            <a:ext cx="7848762" cy="4728233"/>
          </a:xfrm>
          <a:prstGeom prst="rect">
            <a:avLst/>
          </a:prstGeom>
        </p:spPr>
      </p:pic>
      <p:sp>
        <p:nvSpPr>
          <p:cNvPr id="51" name="Rounded Rectangle 50">
            <a:extLst>
              <a:ext uri="{FF2B5EF4-FFF2-40B4-BE49-F238E27FC236}">
                <a16:creationId xmlns:a16="http://schemas.microsoft.com/office/drawing/2014/main" id="{E69D1546-8A93-5C46-54A8-E1FD2555F0F6}"/>
              </a:ext>
            </a:extLst>
          </p:cNvPr>
          <p:cNvSpPr>
            <a:spLocks noChangeAspect="1"/>
          </p:cNvSpPr>
          <p:nvPr/>
        </p:nvSpPr>
        <p:spPr>
          <a:xfrm>
            <a:off x="7273621" y="76886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6C42FAB3-7843-3148-7C10-697ADABF7D53}"/>
              </a:ext>
            </a:extLst>
          </p:cNvPr>
          <p:cNvSpPr>
            <a:spLocks noChangeAspect="1"/>
          </p:cNvSpPr>
          <p:nvPr/>
        </p:nvSpPr>
        <p:spPr>
          <a:xfrm>
            <a:off x="6689550" y="1743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D75B8763-A59C-7252-2A60-7FEFDEE359C1}"/>
              </a:ext>
            </a:extLst>
          </p:cNvPr>
          <p:cNvSpPr>
            <a:spLocks noChangeAspect="1"/>
          </p:cNvSpPr>
          <p:nvPr/>
        </p:nvSpPr>
        <p:spPr>
          <a:xfrm>
            <a:off x="7407859" y="26930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B9DB4265-0374-2DBF-B9D0-670C519BC13A}"/>
              </a:ext>
            </a:extLst>
          </p:cNvPr>
          <p:cNvSpPr>
            <a:spLocks noChangeAspect="1"/>
          </p:cNvSpPr>
          <p:nvPr/>
        </p:nvSpPr>
        <p:spPr>
          <a:xfrm>
            <a:off x="2255459" y="33097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6" name="Rounded Rectangle 55">
            <a:extLst>
              <a:ext uri="{FF2B5EF4-FFF2-40B4-BE49-F238E27FC236}">
                <a16:creationId xmlns:a16="http://schemas.microsoft.com/office/drawing/2014/main" id="{B0862EFB-E6B1-ADAC-93F9-C3201D712DCE}"/>
              </a:ext>
            </a:extLst>
          </p:cNvPr>
          <p:cNvSpPr>
            <a:spLocks noChangeAspect="1"/>
          </p:cNvSpPr>
          <p:nvPr/>
        </p:nvSpPr>
        <p:spPr>
          <a:xfrm>
            <a:off x="7919856" y="323092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7" name="Text Placeholder 1">
            <a:extLst>
              <a:ext uri="{FF2B5EF4-FFF2-40B4-BE49-F238E27FC236}">
                <a16:creationId xmlns:a16="http://schemas.microsoft.com/office/drawing/2014/main" id="{3FC15E35-ED52-7E2C-0D71-2AC191E4B201}"/>
              </a:ext>
            </a:extLst>
          </p:cNvPr>
          <p:cNvSpPr txBox="1">
            <a:spLocks/>
          </p:cNvSpPr>
          <p:nvPr/>
        </p:nvSpPr>
        <p:spPr>
          <a:xfrm>
            <a:off x="8335910" y="3230925"/>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 Redis Cache</a:t>
            </a:r>
          </a:p>
        </p:txBody>
      </p:sp>
      <p:sp>
        <p:nvSpPr>
          <p:cNvPr id="58" name="Text Placeholder 1">
            <a:extLst>
              <a:ext uri="{FF2B5EF4-FFF2-40B4-BE49-F238E27FC236}">
                <a16:creationId xmlns:a16="http://schemas.microsoft.com/office/drawing/2014/main" id="{39BA185E-F575-53DB-0A9D-658F4FA721DA}"/>
              </a:ext>
            </a:extLst>
          </p:cNvPr>
          <p:cNvSpPr txBox="1">
            <a:spLocks/>
          </p:cNvSpPr>
          <p:nvPr/>
        </p:nvSpPr>
        <p:spPr>
          <a:xfrm>
            <a:off x="8328781" y="3482267"/>
            <a:ext cx="3856089" cy="50643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Memory read is the fastest way to fetch data from the endpoints, so the primary and real time data transactions will be performed via Redis cache and any fail to retrieve data from cache will be routed to secondary storages.</a:t>
            </a:r>
          </a:p>
        </p:txBody>
      </p:sp>
      <p:sp>
        <p:nvSpPr>
          <p:cNvPr id="59" name="Rounded Rectangle 58">
            <a:extLst>
              <a:ext uri="{FF2B5EF4-FFF2-40B4-BE49-F238E27FC236}">
                <a16:creationId xmlns:a16="http://schemas.microsoft.com/office/drawing/2014/main" id="{98D6352A-2A0D-EC6C-A09C-DDA8E96B371B}"/>
              </a:ext>
            </a:extLst>
          </p:cNvPr>
          <p:cNvSpPr>
            <a:spLocks noChangeAspect="1"/>
          </p:cNvSpPr>
          <p:nvPr/>
        </p:nvSpPr>
        <p:spPr>
          <a:xfrm>
            <a:off x="2255459" y="3988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1" name="Rounded Rectangle 60">
            <a:extLst>
              <a:ext uri="{FF2B5EF4-FFF2-40B4-BE49-F238E27FC236}">
                <a16:creationId xmlns:a16="http://schemas.microsoft.com/office/drawing/2014/main" id="{96B2D400-0621-3222-9751-BB6D02B2358F}"/>
              </a:ext>
            </a:extLst>
          </p:cNvPr>
          <p:cNvSpPr>
            <a:spLocks noChangeAspect="1"/>
          </p:cNvSpPr>
          <p:nvPr/>
        </p:nvSpPr>
        <p:spPr>
          <a:xfrm>
            <a:off x="7432311" y="372984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1589273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dirty="0">
                <a:ea typeface="+mn-lt"/>
                <a:cs typeface="+mn-lt"/>
              </a:rPr>
              <a:t>Key Technical Features of New Architecture</a:t>
            </a:r>
            <a:endParaRPr lang="en-US" b="0" dirty="0">
              <a:ea typeface="+mn-lt"/>
              <a:cs typeface="+mn-lt"/>
            </a:endParaRPr>
          </a:p>
        </p:txBody>
      </p:sp>
      <p:sp>
        <p:nvSpPr>
          <p:cNvPr id="44" name="Shape 762">
            <a:extLst>
              <a:ext uri="{FF2B5EF4-FFF2-40B4-BE49-F238E27FC236}">
                <a16:creationId xmlns:a16="http://schemas.microsoft.com/office/drawing/2014/main" id="{21520465-505D-9D4E-B4DD-45D73F421545}"/>
              </a:ext>
            </a:extLst>
          </p:cNvPr>
          <p:cNvSpPr/>
          <p:nvPr/>
        </p:nvSpPr>
        <p:spPr>
          <a:xfrm>
            <a:off x="1933818" y="746321"/>
            <a:ext cx="3412741" cy="560292"/>
          </a:xfrm>
          <a:prstGeom prst="rect">
            <a:avLst/>
          </a:prstGeom>
          <a:solidFill>
            <a:srgbClr val="F694A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i="0" u="none" strike="noStrike" kern="0" normalizeH="0" baseline="0" noProof="0" dirty="0">
              <a:ln w="0"/>
              <a:effectLst>
                <a:outerShdw blurRad="38100" dist="19050" dir="2700000" algn="tl" rotWithShape="0">
                  <a:schemeClr val="dk1">
                    <a:alpha val="40000"/>
                  </a:schemeClr>
                </a:outerShdw>
              </a:effectLst>
              <a:uLnTx/>
              <a:uFillTx/>
            </a:endParaRPr>
          </a:p>
        </p:txBody>
      </p:sp>
      <p:sp>
        <p:nvSpPr>
          <p:cNvPr id="45" name="Shape 762">
            <a:extLst>
              <a:ext uri="{FF2B5EF4-FFF2-40B4-BE49-F238E27FC236}">
                <a16:creationId xmlns:a16="http://schemas.microsoft.com/office/drawing/2014/main" id="{42B8AB70-E53D-334D-B1A8-D31262FD2EAD}"/>
              </a:ext>
            </a:extLst>
          </p:cNvPr>
          <p:cNvSpPr/>
          <p:nvPr/>
        </p:nvSpPr>
        <p:spPr>
          <a:xfrm>
            <a:off x="5366518" y="747808"/>
            <a:ext cx="3412741" cy="560292"/>
          </a:xfrm>
          <a:prstGeom prst="rect">
            <a:avLst/>
          </a:prstGeom>
          <a:solidFill>
            <a:srgbClr val="EC6568"/>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46" name="Shape 762">
            <a:extLst>
              <a:ext uri="{FF2B5EF4-FFF2-40B4-BE49-F238E27FC236}">
                <a16:creationId xmlns:a16="http://schemas.microsoft.com/office/drawing/2014/main" id="{B37628D3-B0C7-7F4E-B276-3DECB4256BA8}"/>
              </a:ext>
            </a:extLst>
          </p:cNvPr>
          <p:cNvSpPr/>
          <p:nvPr/>
        </p:nvSpPr>
        <p:spPr>
          <a:xfrm>
            <a:off x="8782888" y="747808"/>
            <a:ext cx="3412741" cy="56029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sp>
        <p:nvSpPr>
          <p:cNvPr id="51" name="TextBox 50">
            <a:extLst>
              <a:ext uri="{FF2B5EF4-FFF2-40B4-BE49-F238E27FC236}">
                <a16:creationId xmlns:a16="http://schemas.microsoft.com/office/drawing/2014/main" id="{4AAD0FFB-DC7C-D342-8750-3898105FB453}"/>
              </a:ext>
            </a:extLst>
          </p:cNvPr>
          <p:cNvSpPr txBox="1"/>
          <p:nvPr/>
        </p:nvSpPr>
        <p:spPr>
          <a:xfrm>
            <a:off x="1933818" y="841801"/>
            <a:ext cx="3412741" cy="369332"/>
          </a:xfrm>
          <a:prstGeom prst="rect">
            <a:avLst/>
          </a:prstGeom>
          <a:noFill/>
        </p:spPr>
        <p:txBody>
          <a:bodyPr wrap="square" rtlCol="0">
            <a:spAutoFit/>
          </a:bodyPr>
          <a:lstStyle/>
          <a:p>
            <a:pPr algn="ctr"/>
            <a:r>
              <a:rPr lang="en-US" dirty="0"/>
              <a:t>As-is Stage</a:t>
            </a:r>
          </a:p>
        </p:txBody>
      </p:sp>
      <p:sp>
        <p:nvSpPr>
          <p:cNvPr id="52" name="TextBox 51">
            <a:extLst>
              <a:ext uri="{FF2B5EF4-FFF2-40B4-BE49-F238E27FC236}">
                <a16:creationId xmlns:a16="http://schemas.microsoft.com/office/drawing/2014/main" id="{99324C5F-0394-EC42-B532-04EEADAEC081}"/>
              </a:ext>
            </a:extLst>
          </p:cNvPr>
          <p:cNvSpPr txBox="1"/>
          <p:nvPr/>
        </p:nvSpPr>
        <p:spPr>
          <a:xfrm>
            <a:off x="5366518" y="841801"/>
            <a:ext cx="3412741" cy="369332"/>
          </a:xfrm>
          <a:prstGeom prst="rect">
            <a:avLst/>
          </a:prstGeom>
          <a:noFill/>
        </p:spPr>
        <p:txBody>
          <a:bodyPr wrap="square" rtlCol="0">
            <a:spAutoFit/>
          </a:bodyPr>
          <a:lstStyle/>
          <a:p>
            <a:pPr algn="ctr"/>
            <a:r>
              <a:rPr lang="en-US" dirty="0"/>
              <a:t>Improvements</a:t>
            </a:r>
          </a:p>
        </p:txBody>
      </p:sp>
      <p:sp>
        <p:nvSpPr>
          <p:cNvPr id="55" name="TextBox 54">
            <a:extLst>
              <a:ext uri="{FF2B5EF4-FFF2-40B4-BE49-F238E27FC236}">
                <a16:creationId xmlns:a16="http://schemas.microsoft.com/office/drawing/2014/main" id="{0920ECEF-9611-0648-898F-53A3BAB4DB3B}"/>
              </a:ext>
            </a:extLst>
          </p:cNvPr>
          <p:cNvSpPr txBox="1"/>
          <p:nvPr/>
        </p:nvSpPr>
        <p:spPr>
          <a:xfrm>
            <a:off x="8799218" y="841801"/>
            <a:ext cx="3412741" cy="369332"/>
          </a:xfrm>
          <a:prstGeom prst="rect">
            <a:avLst/>
          </a:prstGeom>
          <a:noFill/>
        </p:spPr>
        <p:txBody>
          <a:bodyPr wrap="square" rtlCol="0">
            <a:spAutoFit/>
          </a:bodyPr>
          <a:lstStyle/>
          <a:p>
            <a:pPr algn="ctr"/>
            <a:r>
              <a:rPr lang="en-US" dirty="0">
                <a:solidFill>
                  <a:schemeClr val="bg1"/>
                </a:solidFill>
              </a:rPr>
              <a:t>Key Benefits</a:t>
            </a:r>
          </a:p>
        </p:txBody>
      </p:sp>
      <p:grpSp>
        <p:nvGrpSpPr>
          <p:cNvPr id="3" name="Group 2">
            <a:extLst>
              <a:ext uri="{FF2B5EF4-FFF2-40B4-BE49-F238E27FC236}">
                <a16:creationId xmlns:a16="http://schemas.microsoft.com/office/drawing/2014/main" id="{CEE320D4-34CD-A54E-BE40-A85D037F5E65}"/>
              </a:ext>
            </a:extLst>
          </p:cNvPr>
          <p:cNvGrpSpPr/>
          <p:nvPr/>
        </p:nvGrpSpPr>
        <p:grpSpPr>
          <a:xfrm>
            <a:off x="1" y="1365484"/>
            <a:ext cx="12231916" cy="1094656"/>
            <a:chOff x="1" y="1365483"/>
            <a:chExt cx="12231916" cy="1360444"/>
          </a:xfrm>
        </p:grpSpPr>
        <p:sp>
          <p:nvSpPr>
            <p:cNvPr id="4" name="TextBox 3">
              <a:extLst>
                <a:ext uri="{FF2B5EF4-FFF2-40B4-BE49-F238E27FC236}">
                  <a16:creationId xmlns:a16="http://schemas.microsoft.com/office/drawing/2014/main" id="{322C043D-6970-674E-B5E7-C2CEFC006C83}"/>
                </a:ext>
              </a:extLst>
            </p:cNvPr>
            <p:cNvSpPr txBox="1"/>
            <p:nvPr/>
          </p:nvSpPr>
          <p:spPr>
            <a:xfrm>
              <a:off x="1923837" y="1714194"/>
              <a:ext cx="341274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Node JS APIs are currently used with ADP mobile apps.</a:t>
              </a:r>
            </a:p>
          </p:txBody>
        </p:sp>
        <p:sp>
          <p:nvSpPr>
            <p:cNvPr id="56" name="TextBox 55">
              <a:extLst>
                <a:ext uri="{FF2B5EF4-FFF2-40B4-BE49-F238E27FC236}">
                  <a16:creationId xmlns:a16="http://schemas.microsoft.com/office/drawing/2014/main" id="{6975F8DC-E2BE-0044-8EAC-D6348C378F7C}"/>
                </a:ext>
              </a:extLst>
            </p:cNvPr>
            <p:cNvSpPr txBox="1"/>
            <p:nvPr/>
          </p:nvSpPr>
          <p:spPr>
            <a:xfrm>
              <a:off x="5386477" y="1637583"/>
              <a:ext cx="3412741" cy="824841"/>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Microservices architecture with Java and Spring Boot and Serverless architecture cloud capabilities will be used.</a:t>
              </a:r>
            </a:p>
            <a:p>
              <a:pPr marL="285750" indent="-285750">
                <a:buFont typeface="Arial" panose="020B0604020202020204" pitchFamily="34" charset="0"/>
                <a:buChar char="•"/>
              </a:pPr>
              <a:endParaRPr lang="en-US" sz="1400" dirty="0"/>
            </a:p>
          </p:txBody>
        </p:sp>
        <p:sp>
          <p:nvSpPr>
            <p:cNvPr id="57" name="TextBox 56">
              <a:extLst>
                <a:ext uri="{FF2B5EF4-FFF2-40B4-BE49-F238E27FC236}">
                  <a16:creationId xmlns:a16="http://schemas.microsoft.com/office/drawing/2014/main" id="{6A931B80-682F-3743-9E3B-4E0719D01487}"/>
                </a:ext>
              </a:extLst>
            </p:cNvPr>
            <p:cNvSpPr txBox="1"/>
            <p:nvPr/>
          </p:nvSpPr>
          <p:spPr>
            <a:xfrm>
              <a:off x="8799218" y="1375015"/>
              <a:ext cx="3432699" cy="1303049"/>
            </a:xfrm>
            <a:prstGeom prst="rect">
              <a:avLst/>
            </a:prstGeom>
            <a:noFill/>
          </p:spPr>
          <p:txBody>
            <a:bodyPr wrap="square" rtlCol="0">
              <a:spAutoFit/>
            </a:bodyPr>
            <a:lstStyle/>
            <a:p>
              <a:pPr marL="285750" indent="-285750">
                <a:lnSpc>
                  <a:spcPct val="80000"/>
                </a:lnSpc>
                <a:buFont typeface="Arial" panose="020B0604020202020204" pitchFamily="34" charset="0"/>
                <a:buChar char="•"/>
              </a:pPr>
              <a:r>
                <a:rPr lang="en-IN" sz="1400" dirty="0"/>
                <a:t>ALMP centralized system for multi-country which needs the multi-threaded capabilities where Java is preferred for API development and Node </a:t>
              </a:r>
              <a:r>
                <a:rPr lang="en-IN" sz="1400" dirty="0" err="1"/>
                <a:t>js</a:t>
              </a:r>
              <a:r>
                <a:rPr lang="en-IN" sz="1400" dirty="0"/>
                <a:t> can be used with serverless and event based executions.</a:t>
              </a:r>
            </a:p>
            <a:p>
              <a:pPr marL="285750" indent="-285750">
                <a:lnSpc>
                  <a:spcPct val="80000"/>
                </a:lnSpc>
                <a:buFont typeface="Arial" panose="020B0604020202020204" pitchFamily="34" charset="0"/>
                <a:buChar char="•"/>
              </a:pPr>
              <a:endParaRPr lang="en-IN" sz="1400" dirty="0"/>
            </a:p>
          </p:txBody>
        </p:sp>
        <p:sp>
          <p:nvSpPr>
            <p:cNvPr id="59" name="Shape 762">
              <a:extLst>
                <a:ext uri="{FF2B5EF4-FFF2-40B4-BE49-F238E27FC236}">
                  <a16:creationId xmlns:a16="http://schemas.microsoft.com/office/drawing/2014/main" id="{C5FB4CF0-C17E-3E43-ACDF-A77CEA7FAEEC}"/>
                </a:ext>
              </a:extLst>
            </p:cNvPr>
            <p:cNvSpPr/>
            <p:nvPr/>
          </p:nvSpPr>
          <p:spPr>
            <a:xfrm>
              <a:off x="1" y="1365483"/>
              <a:ext cx="1803400" cy="1349195"/>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Backend/Services/APIs</a:t>
              </a:r>
              <a:endParaRPr kumimoji="0" sz="2000" b="0" i="0" u="none" strike="noStrike" kern="0" cap="none" spc="0" normalizeH="0" baseline="0" noProof="0" dirty="0">
                <a:ln>
                  <a:noFill/>
                </a:ln>
                <a:solidFill>
                  <a:srgbClr val="FFFFFF"/>
                </a:solidFill>
                <a:effectLst/>
                <a:uLnTx/>
                <a:uFillTx/>
              </a:endParaRPr>
            </a:p>
          </p:txBody>
        </p:sp>
        <p:sp>
          <p:nvSpPr>
            <p:cNvPr id="60" name="Shape 762">
              <a:extLst>
                <a:ext uri="{FF2B5EF4-FFF2-40B4-BE49-F238E27FC236}">
                  <a16:creationId xmlns:a16="http://schemas.microsoft.com/office/drawing/2014/main" id="{A3DF2DC7-DEEA-ED48-843F-22D9E3788848}"/>
                </a:ext>
              </a:extLst>
            </p:cNvPr>
            <p:cNvSpPr/>
            <p:nvPr/>
          </p:nvSpPr>
          <p:spPr>
            <a:xfrm>
              <a:off x="1" y="1365483"/>
              <a:ext cx="12191998" cy="1360444"/>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7" name="Group 6">
            <a:extLst>
              <a:ext uri="{FF2B5EF4-FFF2-40B4-BE49-F238E27FC236}">
                <a16:creationId xmlns:a16="http://schemas.microsoft.com/office/drawing/2014/main" id="{3C0EEAEE-8942-8C49-96F8-E6D07D2541EF}"/>
              </a:ext>
            </a:extLst>
          </p:cNvPr>
          <p:cNvGrpSpPr/>
          <p:nvPr/>
        </p:nvGrpSpPr>
        <p:grpSpPr>
          <a:xfrm>
            <a:off x="-19959" y="2508908"/>
            <a:ext cx="12211958" cy="1068920"/>
            <a:chOff x="-19959" y="2617394"/>
            <a:chExt cx="12211958" cy="1169552"/>
          </a:xfrm>
        </p:grpSpPr>
        <p:sp>
          <p:nvSpPr>
            <p:cNvPr id="78" name="TextBox 77">
              <a:extLst>
                <a:ext uri="{FF2B5EF4-FFF2-40B4-BE49-F238E27FC236}">
                  <a16:creationId xmlns:a16="http://schemas.microsoft.com/office/drawing/2014/main" id="{ECCD0486-2322-C045-A440-8329368F668E}"/>
                </a:ext>
              </a:extLst>
            </p:cNvPr>
            <p:cNvSpPr txBox="1"/>
            <p:nvPr/>
          </p:nvSpPr>
          <p:spPr>
            <a:xfrm>
              <a:off x="1913858" y="3011292"/>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Aerospike is used in ADP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79" name="TextBox 78">
              <a:extLst>
                <a:ext uri="{FF2B5EF4-FFF2-40B4-BE49-F238E27FC236}">
                  <a16:creationId xmlns:a16="http://schemas.microsoft.com/office/drawing/2014/main" id="{7770844D-4F77-5146-BC87-6DB2F4FD2504}"/>
                </a:ext>
              </a:extLst>
            </p:cNvPr>
            <p:cNvSpPr txBox="1"/>
            <p:nvPr/>
          </p:nvSpPr>
          <p:spPr>
            <a:xfrm>
              <a:off x="5366517" y="2935506"/>
              <a:ext cx="3412741" cy="523219"/>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preferred for ALMP servers side cache management.</a:t>
              </a:r>
            </a:p>
          </p:txBody>
        </p:sp>
        <p:sp>
          <p:nvSpPr>
            <p:cNvPr id="80" name="TextBox 79">
              <a:extLst>
                <a:ext uri="{FF2B5EF4-FFF2-40B4-BE49-F238E27FC236}">
                  <a16:creationId xmlns:a16="http://schemas.microsoft.com/office/drawing/2014/main" id="{45FAFE9A-D62E-AF43-8CAC-4CA4A03CE562}"/>
                </a:ext>
              </a:extLst>
            </p:cNvPr>
            <p:cNvSpPr txBox="1"/>
            <p:nvPr/>
          </p:nvSpPr>
          <p:spPr>
            <a:xfrm>
              <a:off x="8779258" y="2708960"/>
              <a:ext cx="341274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Redis is globally accepted for server side Cache.</a:t>
              </a:r>
            </a:p>
            <a:p>
              <a:pPr marL="285750" indent="-285750">
                <a:buFont typeface="Arial" panose="020B0604020202020204" pitchFamily="34" charset="0"/>
                <a:buChar char="•"/>
              </a:pPr>
              <a:r>
                <a:rPr lang="en-US" sz="1400" dirty="0"/>
                <a:t>Availability with Azure cloud and auto-scaling on cloud.</a:t>
              </a:r>
            </a:p>
          </p:txBody>
        </p:sp>
        <p:sp>
          <p:nvSpPr>
            <p:cNvPr id="81" name="Shape 762">
              <a:extLst>
                <a:ext uri="{FF2B5EF4-FFF2-40B4-BE49-F238E27FC236}">
                  <a16:creationId xmlns:a16="http://schemas.microsoft.com/office/drawing/2014/main" id="{93C04892-9134-D64B-AF66-AC7BE3857183}"/>
                </a:ext>
              </a:extLst>
            </p:cNvPr>
            <p:cNvSpPr/>
            <p:nvPr/>
          </p:nvSpPr>
          <p:spPr>
            <a:xfrm>
              <a:off x="-19959" y="2617394"/>
              <a:ext cx="1803400" cy="116955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Cache Management</a:t>
              </a:r>
              <a:endParaRPr kumimoji="0" sz="2000" b="0" i="0" u="none" strike="noStrike" kern="0" cap="none" spc="0" normalizeH="0" baseline="0" noProof="0" dirty="0">
                <a:ln>
                  <a:noFill/>
                </a:ln>
                <a:solidFill>
                  <a:srgbClr val="FFFFFF"/>
                </a:solidFill>
                <a:effectLst/>
                <a:uLnTx/>
                <a:uFillTx/>
              </a:endParaRPr>
            </a:p>
          </p:txBody>
        </p:sp>
        <p:sp>
          <p:nvSpPr>
            <p:cNvPr id="82" name="Shape 762">
              <a:extLst>
                <a:ext uri="{FF2B5EF4-FFF2-40B4-BE49-F238E27FC236}">
                  <a16:creationId xmlns:a16="http://schemas.microsoft.com/office/drawing/2014/main" id="{8D0C1D3C-6476-2047-A089-2A35D4925630}"/>
                </a:ext>
              </a:extLst>
            </p:cNvPr>
            <p:cNvSpPr/>
            <p:nvPr/>
          </p:nvSpPr>
          <p:spPr>
            <a:xfrm>
              <a:off x="-19959" y="2617394"/>
              <a:ext cx="12191998" cy="1169552"/>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6" name="Group 5">
            <a:extLst>
              <a:ext uri="{FF2B5EF4-FFF2-40B4-BE49-F238E27FC236}">
                <a16:creationId xmlns:a16="http://schemas.microsoft.com/office/drawing/2014/main" id="{FBB30075-43FC-FB45-8E8C-9C212296F322}"/>
              </a:ext>
            </a:extLst>
          </p:cNvPr>
          <p:cNvGrpSpPr/>
          <p:nvPr/>
        </p:nvGrpSpPr>
        <p:grpSpPr>
          <a:xfrm>
            <a:off x="-9979" y="3636838"/>
            <a:ext cx="12322415" cy="929025"/>
            <a:chOff x="-9979" y="3869304"/>
            <a:chExt cx="12322415" cy="997830"/>
          </a:xfrm>
        </p:grpSpPr>
        <p:sp>
          <p:nvSpPr>
            <p:cNvPr id="84" name="TextBox 83">
              <a:extLst>
                <a:ext uri="{FF2B5EF4-FFF2-40B4-BE49-F238E27FC236}">
                  <a16:creationId xmlns:a16="http://schemas.microsoft.com/office/drawing/2014/main" id="{C0AA6AC2-525E-3145-AF74-81296B51482F}"/>
                </a:ext>
              </a:extLst>
            </p:cNvPr>
            <p:cNvSpPr txBox="1"/>
            <p:nvPr/>
          </p:nvSpPr>
          <p:spPr>
            <a:xfrm>
              <a:off x="1923838" y="4073763"/>
              <a:ext cx="3412741" cy="793371"/>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 Architecture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5" name="TextBox 84">
              <a:extLst>
                <a:ext uri="{FF2B5EF4-FFF2-40B4-BE49-F238E27FC236}">
                  <a16:creationId xmlns:a16="http://schemas.microsoft.com/office/drawing/2014/main" id="{20BC9845-0332-C347-BCF7-735FB485DD17}"/>
                </a:ext>
              </a:extLst>
            </p:cNvPr>
            <p:cNvSpPr txBox="1"/>
            <p:nvPr/>
          </p:nvSpPr>
          <p:spPr>
            <a:xfrm>
              <a:off x="5376497" y="3950873"/>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Microservices and serverless based architecture using AKS and Azure Functions. </a:t>
              </a:r>
            </a:p>
          </p:txBody>
        </p:sp>
        <p:sp>
          <p:nvSpPr>
            <p:cNvPr id="86" name="TextBox 85">
              <a:extLst>
                <a:ext uri="{FF2B5EF4-FFF2-40B4-BE49-F238E27FC236}">
                  <a16:creationId xmlns:a16="http://schemas.microsoft.com/office/drawing/2014/main" id="{51460EF7-291D-8D46-A84A-E21C4DD4C41F}"/>
                </a:ext>
              </a:extLst>
            </p:cNvPr>
            <p:cNvSpPr txBox="1"/>
            <p:nvPr/>
          </p:nvSpPr>
          <p:spPr>
            <a:xfrm>
              <a:off x="8779258" y="3911487"/>
              <a:ext cx="353317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Support Multi-Threaded Execution .</a:t>
              </a:r>
            </a:p>
            <a:p>
              <a:pPr marL="285750" indent="-285750">
                <a:buFont typeface="Arial" panose="020B0604020202020204" pitchFamily="34" charset="0"/>
                <a:buChar char="•"/>
              </a:pPr>
              <a:r>
                <a:rPr lang="en-US" sz="1400" dirty="0"/>
                <a:t>Supports Scalability and Auto-Scaling.</a:t>
              </a:r>
            </a:p>
            <a:p>
              <a:pPr marL="285750" indent="-285750">
                <a:buFont typeface="Arial" panose="020B0604020202020204" pitchFamily="34" charset="0"/>
                <a:buChar char="•"/>
              </a:pPr>
              <a:r>
                <a:rPr lang="en-US" sz="1400" dirty="0"/>
                <a:t>Supports Serverless execution for Events.</a:t>
              </a:r>
            </a:p>
          </p:txBody>
        </p:sp>
        <p:sp>
          <p:nvSpPr>
            <p:cNvPr id="87" name="Shape 762">
              <a:extLst>
                <a:ext uri="{FF2B5EF4-FFF2-40B4-BE49-F238E27FC236}">
                  <a16:creationId xmlns:a16="http://schemas.microsoft.com/office/drawing/2014/main" id="{FB5A5C31-4700-5649-ADC3-D2118F579A4B}"/>
                </a:ext>
              </a:extLst>
            </p:cNvPr>
            <p:cNvSpPr/>
            <p:nvPr/>
          </p:nvSpPr>
          <p:spPr>
            <a:xfrm>
              <a:off x="-9979" y="3869304"/>
              <a:ext cx="1803400" cy="989141"/>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Architecture</a:t>
              </a:r>
              <a:endParaRPr kumimoji="0" sz="2000" b="0" i="0" u="none" strike="noStrike" kern="0" cap="none" spc="0" normalizeH="0" baseline="0" noProof="0" dirty="0">
                <a:ln>
                  <a:noFill/>
                </a:ln>
                <a:solidFill>
                  <a:srgbClr val="FFFFFF"/>
                </a:solidFill>
                <a:effectLst/>
                <a:uLnTx/>
                <a:uFillTx/>
              </a:endParaRPr>
            </a:p>
          </p:txBody>
        </p:sp>
        <p:sp>
          <p:nvSpPr>
            <p:cNvPr id="88" name="Shape 762">
              <a:extLst>
                <a:ext uri="{FF2B5EF4-FFF2-40B4-BE49-F238E27FC236}">
                  <a16:creationId xmlns:a16="http://schemas.microsoft.com/office/drawing/2014/main" id="{B42180CD-1269-2A49-A647-B38D8F36DD59}"/>
                </a:ext>
              </a:extLst>
            </p:cNvPr>
            <p:cNvSpPr/>
            <p:nvPr/>
          </p:nvSpPr>
          <p:spPr>
            <a:xfrm>
              <a:off x="-9979" y="3869305"/>
              <a:ext cx="12191998" cy="989141"/>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5" name="Group 4">
            <a:extLst>
              <a:ext uri="{FF2B5EF4-FFF2-40B4-BE49-F238E27FC236}">
                <a16:creationId xmlns:a16="http://schemas.microsoft.com/office/drawing/2014/main" id="{DBE334FC-9E87-3F40-8C72-D53A8A59C417}"/>
              </a:ext>
            </a:extLst>
          </p:cNvPr>
          <p:cNvGrpSpPr/>
          <p:nvPr/>
        </p:nvGrpSpPr>
        <p:grpSpPr>
          <a:xfrm>
            <a:off x="-19959" y="4609776"/>
            <a:ext cx="12216420" cy="1174437"/>
            <a:chOff x="1" y="4950735"/>
            <a:chExt cx="12211958" cy="1174437"/>
          </a:xfrm>
        </p:grpSpPr>
        <p:sp>
          <p:nvSpPr>
            <p:cNvPr id="93" name="TextBox 92">
              <a:extLst>
                <a:ext uri="{FF2B5EF4-FFF2-40B4-BE49-F238E27FC236}">
                  <a16:creationId xmlns:a16="http://schemas.microsoft.com/office/drawing/2014/main" id="{BBB350E6-61BF-7148-9CD4-199AA5ACDE5C}"/>
                </a:ext>
              </a:extLst>
            </p:cNvPr>
            <p:cNvSpPr txBox="1"/>
            <p:nvPr/>
          </p:nvSpPr>
          <p:spPr>
            <a:xfrm>
              <a:off x="1933112" y="5356944"/>
              <a:ext cx="341274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Manual</a:t>
              </a:r>
              <a:endParaRPr lang="en-US" sz="13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4" name="TextBox 93">
              <a:extLst>
                <a:ext uri="{FF2B5EF4-FFF2-40B4-BE49-F238E27FC236}">
                  <a16:creationId xmlns:a16="http://schemas.microsoft.com/office/drawing/2014/main" id="{80E1048F-935D-C54F-A551-AFE75C577638}"/>
                </a:ext>
              </a:extLst>
            </p:cNvPr>
            <p:cNvSpPr txBox="1"/>
            <p:nvPr/>
          </p:nvSpPr>
          <p:spPr>
            <a:xfrm>
              <a:off x="5386477" y="4955621"/>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Automated CI CD Pipelines.</a:t>
              </a:r>
            </a:p>
            <a:p>
              <a:pPr marL="285750" indent="-285750">
                <a:buFont typeface="Arial" panose="020B0604020202020204" pitchFamily="34" charset="0"/>
                <a:buChar char="•"/>
              </a:pPr>
              <a:r>
                <a:rPr lang="en-US" sz="1400" dirty="0"/>
                <a:t>Auto-Scanning for Security, Vulnerability and Quality Issues (SAST &amp; VAST).</a:t>
              </a:r>
            </a:p>
            <a:p>
              <a:pPr marL="285750" indent="-285750">
                <a:buFont typeface="Arial" panose="020B0604020202020204" pitchFamily="34" charset="0"/>
                <a:buChar char="•"/>
              </a:pPr>
              <a:r>
                <a:rPr lang="en-US" sz="1400" dirty="0"/>
                <a:t>Multi-Stage Scanning on different environments.</a:t>
              </a:r>
            </a:p>
          </p:txBody>
        </p:sp>
        <p:sp>
          <p:nvSpPr>
            <p:cNvPr id="95" name="TextBox 94">
              <a:extLst>
                <a:ext uri="{FF2B5EF4-FFF2-40B4-BE49-F238E27FC236}">
                  <a16:creationId xmlns:a16="http://schemas.microsoft.com/office/drawing/2014/main" id="{6E1ED0AC-705B-EF4A-84AC-FED743BB66EA}"/>
                </a:ext>
              </a:extLst>
            </p:cNvPr>
            <p:cNvSpPr txBox="1"/>
            <p:nvPr/>
          </p:nvSpPr>
          <p:spPr>
            <a:xfrm>
              <a:off x="8799218" y="4954857"/>
              <a:ext cx="34127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Pre-defined quality gates auto scanning.</a:t>
              </a:r>
            </a:p>
            <a:p>
              <a:pPr marL="285750" indent="-285750">
                <a:buFont typeface="Arial" panose="020B0604020202020204" pitchFamily="34" charset="0"/>
                <a:buChar char="•"/>
              </a:pPr>
              <a:r>
                <a:rPr lang="en-US" sz="1400" dirty="0"/>
                <a:t>No bugs and issues on active environments.</a:t>
              </a:r>
            </a:p>
            <a:p>
              <a:pPr marL="285750" indent="-285750">
                <a:buFont typeface="Arial" panose="020B0604020202020204" pitchFamily="34" charset="0"/>
                <a:buChar char="•"/>
              </a:pPr>
              <a:r>
                <a:rPr lang="en-US" sz="1400" dirty="0"/>
                <a:t>Auto-deployment with no downtime. </a:t>
              </a:r>
            </a:p>
            <a:p>
              <a:pPr marL="285750" indent="-285750">
                <a:buFont typeface="Arial" panose="020B0604020202020204" pitchFamily="34" charset="0"/>
                <a:buChar char="•"/>
              </a:pPr>
              <a:endParaRPr lang="en-US" sz="1400" dirty="0"/>
            </a:p>
          </p:txBody>
        </p:sp>
        <p:sp>
          <p:nvSpPr>
            <p:cNvPr id="96" name="Shape 762">
              <a:extLst>
                <a:ext uri="{FF2B5EF4-FFF2-40B4-BE49-F238E27FC236}">
                  <a16:creationId xmlns:a16="http://schemas.microsoft.com/office/drawing/2014/main" id="{E4559F03-7D3A-1546-B800-0BD738A9208F}"/>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DevOps / Infra</a:t>
              </a:r>
              <a:endParaRPr kumimoji="0" sz="2000" b="0" i="0" u="none" strike="noStrike" kern="0" cap="none" spc="0" normalizeH="0" baseline="0" noProof="0" dirty="0">
                <a:ln>
                  <a:noFill/>
                </a:ln>
                <a:solidFill>
                  <a:srgbClr val="FFFFFF"/>
                </a:solidFill>
                <a:effectLst/>
                <a:uLnTx/>
                <a:uFillTx/>
              </a:endParaRPr>
            </a:p>
          </p:txBody>
        </p:sp>
        <p:sp>
          <p:nvSpPr>
            <p:cNvPr id="97" name="Shape 762">
              <a:extLst>
                <a:ext uri="{FF2B5EF4-FFF2-40B4-BE49-F238E27FC236}">
                  <a16:creationId xmlns:a16="http://schemas.microsoft.com/office/drawing/2014/main" id="{0D80062D-2CDB-8548-A61C-E572163A205C}"/>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grpSp>
        <p:nvGrpSpPr>
          <p:cNvPr id="33" name="Group 32">
            <a:extLst>
              <a:ext uri="{FF2B5EF4-FFF2-40B4-BE49-F238E27FC236}">
                <a16:creationId xmlns:a16="http://schemas.microsoft.com/office/drawing/2014/main" id="{54A382CD-529C-2830-8248-90EC9C407421}"/>
              </a:ext>
            </a:extLst>
          </p:cNvPr>
          <p:cNvGrpSpPr/>
          <p:nvPr/>
        </p:nvGrpSpPr>
        <p:grpSpPr>
          <a:xfrm>
            <a:off x="-18079" y="5831564"/>
            <a:ext cx="12211958" cy="920935"/>
            <a:chOff x="1" y="4950735"/>
            <a:chExt cx="12211958" cy="1251173"/>
          </a:xfrm>
        </p:grpSpPr>
        <p:sp>
          <p:nvSpPr>
            <p:cNvPr id="34" name="TextBox 33">
              <a:extLst>
                <a:ext uri="{FF2B5EF4-FFF2-40B4-BE49-F238E27FC236}">
                  <a16:creationId xmlns:a16="http://schemas.microsoft.com/office/drawing/2014/main" id="{576C11FD-DCBE-245C-BF0C-2A7C16DDB9AB}"/>
                </a:ext>
              </a:extLst>
            </p:cNvPr>
            <p:cNvSpPr txBox="1"/>
            <p:nvPr/>
          </p:nvSpPr>
          <p:spPr>
            <a:xfrm>
              <a:off x="1933818" y="5159727"/>
              <a:ext cx="3412741" cy="710608"/>
            </a:xfrm>
            <a:prstGeom prst="rect">
              <a:avLst/>
            </a:prstGeom>
            <a:noFill/>
          </p:spPr>
          <p:txBody>
            <a:bodyPr wrap="square" rtlCol="0">
              <a:spAutoFit/>
            </a:bodyPr>
            <a:lstStyle/>
            <a:p>
              <a:pPr marL="285750" indent="-285750">
                <a:buFont typeface="Arial" panose="020B0604020202020204" pitchFamily="34" charset="0"/>
                <a:buChar char="•"/>
              </a:pPr>
              <a:r>
                <a:rPr lang="en-US" sz="1400" dirty="0"/>
                <a:t>Driver Mobile App – Android</a:t>
              </a:r>
            </a:p>
            <a:p>
              <a:pPr marL="285750" indent="-285750">
                <a:buFont typeface="Arial" panose="020B0604020202020204" pitchFamily="34" charset="0"/>
                <a:buChar char="•"/>
              </a:pPr>
              <a:r>
                <a:rPr lang="en-US" sz="1400" dirty="0"/>
                <a:t>Store/Dashboards/Web App – </a:t>
              </a:r>
              <a:r>
                <a:rPr lang="en-US" sz="1400" dirty="0" err="1"/>
                <a:t>React.js</a:t>
              </a:r>
              <a:endParaRPr lang="en-US" sz="1300" dirty="0"/>
            </a:p>
          </p:txBody>
        </p:sp>
        <p:sp>
          <p:nvSpPr>
            <p:cNvPr id="35" name="TextBox 34">
              <a:extLst>
                <a:ext uri="{FF2B5EF4-FFF2-40B4-BE49-F238E27FC236}">
                  <a16:creationId xmlns:a16="http://schemas.microsoft.com/office/drawing/2014/main" id="{ADCEEC43-EC9E-CE29-5F53-6EA19F4B0385}"/>
                </a:ext>
              </a:extLst>
            </p:cNvPr>
            <p:cNvSpPr txBox="1"/>
            <p:nvPr/>
          </p:nvSpPr>
          <p:spPr>
            <a:xfrm>
              <a:off x="5386477" y="4986617"/>
              <a:ext cx="3412741" cy="91746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driver app will in Android native UI</a:t>
              </a:r>
            </a:p>
            <a:p>
              <a:pPr marL="285750" indent="-285750">
                <a:buFont typeface="Arial" panose="020B0604020202020204" pitchFamily="34" charset="0"/>
                <a:buChar char="•"/>
              </a:pPr>
              <a:r>
                <a:rPr lang="en-US" sz="1400" dirty="0"/>
                <a:t>The web app will be </a:t>
              </a:r>
              <a:r>
                <a:rPr lang="en-US" sz="1400" dirty="0" err="1"/>
                <a:t>React.js</a:t>
              </a:r>
              <a:r>
                <a:rPr lang="en-US" sz="1400" dirty="0"/>
                <a:t> with Redux for state management.</a:t>
              </a:r>
            </a:p>
          </p:txBody>
        </p:sp>
        <p:sp>
          <p:nvSpPr>
            <p:cNvPr id="36" name="TextBox 35">
              <a:extLst>
                <a:ext uri="{FF2B5EF4-FFF2-40B4-BE49-F238E27FC236}">
                  <a16:creationId xmlns:a16="http://schemas.microsoft.com/office/drawing/2014/main" id="{97E2FE26-3584-E64E-3B3D-A090EBB7FAA2}"/>
                </a:ext>
              </a:extLst>
            </p:cNvPr>
            <p:cNvSpPr txBox="1"/>
            <p:nvPr/>
          </p:nvSpPr>
          <p:spPr>
            <a:xfrm>
              <a:off x="8799218" y="5016849"/>
              <a:ext cx="3412741" cy="118505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key technical stack is similar to ADP.</a:t>
              </a:r>
            </a:p>
            <a:p>
              <a:pPr marL="285750" indent="-285750">
                <a:buFont typeface="Arial" panose="020B0604020202020204" pitchFamily="34" charset="0"/>
                <a:buChar char="•"/>
              </a:pPr>
              <a:r>
                <a:rPr lang="en-US" sz="1400" dirty="0"/>
                <a:t>Redux for state management will be used for web apps.</a:t>
              </a:r>
            </a:p>
            <a:p>
              <a:pPr marL="285750" indent="-285750">
                <a:buFont typeface="Arial" panose="020B0604020202020204" pitchFamily="34" charset="0"/>
                <a:buChar char="•"/>
              </a:pPr>
              <a:endParaRPr lang="en-US" sz="1400" dirty="0"/>
            </a:p>
          </p:txBody>
        </p:sp>
        <p:sp>
          <p:nvSpPr>
            <p:cNvPr id="37" name="Shape 762">
              <a:extLst>
                <a:ext uri="{FF2B5EF4-FFF2-40B4-BE49-F238E27FC236}">
                  <a16:creationId xmlns:a16="http://schemas.microsoft.com/office/drawing/2014/main" id="{16C0CBAB-B6C1-036C-F1DD-2DA040C6112D}"/>
                </a:ext>
              </a:extLst>
            </p:cNvPr>
            <p:cNvSpPr/>
            <p:nvPr/>
          </p:nvSpPr>
          <p:spPr>
            <a:xfrm>
              <a:off x="1" y="4966232"/>
              <a:ext cx="1803400" cy="1148472"/>
            </a:xfrm>
            <a:prstGeom prst="rect">
              <a:avLst/>
            </a:prstGeom>
            <a:solidFill>
              <a:srgbClr val="C0000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r>
                <a:rPr kumimoji="0" lang="en-US" sz="2000" b="0" i="0" u="none" strike="noStrike" kern="0" cap="none" spc="0" normalizeH="0" baseline="0" noProof="0" dirty="0">
                  <a:ln>
                    <a:noFill/>
                  </a:ln>
                  <a:solidFill>
                    <a:srgbClr val="FFFFFF"/>
                  </a:solidFill>
                  <a:effectLst/>
                  <a:uLnTx/>
                  <a:uFillTx/>
                </a:rPr>
                <a:t>Frontend / UI</a:t>
              </a:r>
              <a:endParaRPr kumimoji="0" sz="2000" b="0" i="0" u="none" strike="noStrike" kern="0" cap="none" spc="0" normalizeH="0" baseline="0" noProof="0" dirty="0">
                <a:ln>
                  <a:noFill/>
                </a:ln>
                <a:solidFill>
                  <a:srgbClr val="FFFFFF"/>
                </a:solidFill>
                <a:effectLst/>
                <a:uLnTx/>
                <a:uFillTx/>
              </a:endParaRPr>
            </a:p>
          </p:txBody>
        </p:sp>
        <p:sp>
          <p:nvSpPr>
            <p:cNvPr id="38" name="Shape 762">
              <a:extLst>
                <a:ext uri="{FF2B5EF4-FFF2-40B4-BE49-F238E27FC236}">
                  <a16:creationId xmlns:a16="http://schemas.microsoft.com/office/drawing/2014/main" id="{305C7782-5A96-2EBA-2390-7BFC93480930}"/>
                </a:ext>
              </a:extLst>
            </p:cNvPr>
            <p:cNvSpPr/>
            <p:nvPr/>
          </p:nvSpPr>
          <p:spPr>
            <a:xfrm>
              <a:off x="1" y="4950735"/>
              <a:ext cx="12191998" cy="1163969"/>
            </a:xfrm>
            <a:prstGeom prst="rect">
              <a:avLst/>
            </a:prstGeom>
            <a:noFill/>
            <a:ln w="12700">
              <a:solidFill>
                <a:srgbClr val="C0000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defRPr>
              </a:pPr>
              <a:endParaRPr kumimoji="0" sz="20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2403271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3CEB3-803B-4DD9-8E62-1BCA9E9DB953}"/>
              </a:ext>
            </a:extLst>
          </p:cNvPr>
          <p:cNvSpPr>
            <a:spLocks noGrp="1"/>
          </p:cNvSpPr>
          <p:nvPr>
            <p:ph type="body" sz="quarter" idx="15"/>
          </p:nvPr>
        </p:nvSpPr>
        <p:spPr/>
        <p:txBody>
          <a:bodyPr vert="horz" lIns="0" tIns="0" rIns="0" bIns="0" rtlCol="0" anchor="t">
            <a:normAutofit/>
          </a:bodyPr>
          <a:lstStyle/>
          <a:p>
            <a:r>
              <a:rPr lang="en-US" b="0" dirty="0">
                <a:ea typeface="+mn-lt"/>
                <a:cs typeface="+mn-lt"/>
              </a:rPr>
              <a:t>3</a:t>
            </a:r>
            <a:r>
              <a:rPr lang="en-US" b="0" baseline="30000" dirty="0">
                <a:ea typeface="+mn-lt"/>
                <a:cs typeface="+mn-lt"/>
              </a:rPr>
              <a:t>rd</a:t>
            </a:r>
            <a:r>
              <a:rPr lang="en-US" b="0" dirty="0">
                <a:ea typeface="+mn-lt"/>
                <a:cs typeface="+mn-lt"/>
              </a:rPr>
              <a:t> Party Integration Benefits</a:t>
            </a:r>
          </a:p>
        </p:txBody>
      </p:sp>
      <p:sp>
        <p:nvSpPr>
          <p:cNvPr id="41" name="Text Placeholder 1">
            <a:extLst>
              <a:ext uri="{FF2B5EF4-FFF2-40B4-BE49-F238E27FC236}">
                <a16:creationId xmlns:a16="http://schemas.microsoft.com/office/drawing/2014/main" id="{31D169BA-9387-EE40-AFB7-5E4144EDA11C}"/>
              </a:ext>
            </a:extLst>
          </p:cNvPr>
          <p:cNvSpPr txBox="1">
            <a:spLocks/>
          </p:cNvSpPr>
          <p:nvPr/>
        </p:nvSpPr>
        <p:spPr>
          <a:xfrm>
            <a:off x="8841651" y="722263"/>
            <a:ext cx="3223679" cy="151219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IN" sz="1200" b="0" dirty="0"/>
          </a:p>
        </p:txBody>
      </p:sp>
      <p:grpSp>
        <p:nvGrpSpPr>
          <p:cNvPr id="89" name="Group 88">
            <a:extLst>
              <a:ext uri="{FF2B5EF4-FFF2-40B4-BE49-F238E27FC236}">
                <a16:creationId xmlns:a16="http://schemas.microsoft.com/office/drawing/2014/main" id="{BEFF5DFA-E53E-6445-8FBB-8B97B709A2A3}"/>
              </a:ext>
            </a:extLst>
          </p:cNvPr>
          <p:cNvGrpSpPr/>
          <p:nvPr/>
        </p:nvGrpSpPr>
        <p:grpSpPr>
          <a:xfrm>
            <a:off x="241516" y="1640100"/>
            <a:ext cx="3638039" cy="712494"/>
            <a:chOff x="232224" y="2448177"/>
            <a:chExt cx="3638039" cy="712494"/>
          </a:xfrm>
        </p:grpSpPr>
        <p:sp>
          <p:nvSpPr>
            <p:cNvPr id="12" name="Rounded Rectangle 11">
              <a:extLst>
                <a:ext uri="{FF2B5EF4-FFF2-40B4-BE49-F238E27FC236}">
                  <a16:creationId xmlns:a16="http://schemas.microsoft.com/office/drawing/2014/main" id="{CADFAB49-F5D4-C74D-B917-18BF06F71ADD}"/>
                </a:ext>
              </a:extLst>
            </p:cNvPr>
            <p:cNvSpPr>
              <a:spLocks noChangeAspect="1"/>
            </p:cNvSpPr>
            <p:nvPr/>
          </p:nvSpPr>
          <p:spPr>
            <a:xfrm>
              <a:off x="450899" y="2448177"/>
              <a:ext cx="180000" cy="18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1</a:t>
              </a:r>
            </a:p>
          </p:txBody>
        </p:sp>
        <p:sp>
          <p:nvSpPr>
            <p:cNvPr id="23" name="Text Placeholder 1">
              <a:extLst>
                <a:ext uri="{FF2B5EF4-FFF2-40B4-BE49-F238E27FC236}">
                  <a16:creationId xmlns:a16="http://schemas.microsoft.com/office/drawing/2014/main" id="{0D3323E1-B2FE-5642-8B32-F6B27889F8E2}"/>
                </a:ext>
              </a:extLst>
            </p:cNvPr>
            <p:cNvSpPr txBox="1">
              <a:spLocks/>
            </p:cNvSpPr>
            <p:nvPr/>
          </p:nvSpPr>
          <p:spPr>
            <a:xfrm>
              <a:off x="811093" y="244817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Azure Active Directory</a:t>
              </a:r>
            </a:p>
          </p:txBody>
        </p:sp>
        <p:sp>
          <p:nvSpPr>
            <p:cNvPr id="25" name="Rectangle 24">
              <a:extLst>
                <a:ext uri="{FF2B5EF4-FFF2-40B4-BE49-F238E27FC236}">
                  <a16:creationId xmlns:a16="http://schemas.microsoft.com/office/drawing/2014/main" id="{DE69BBEB-3CFB-F04F-839F-364AA519116E}"/>
                </a:ext>
              </a:extLst>
            </p:cNvPr>
            <p:cNvSpPr/>
            <p:nvPr/>
          </p:nvSpPr>
          <p:spPr>
            <a:xfrm>
              <a:off x="232224" y="2695928"/>
              <a:ext cx="3638039" cy="464743"/>
            </a:xfrm>
            <a:prstGeom prst="rect">
              <a:avLst/>
            </a:prstGeom>
          </p:spPr>
          <p:txBody>
            <a:bodyPr wrap="square">
              <a:spAutoFit/>
            </a:bodyPr>
            <a:lstStyle/>
            <a:p>
              <a:pPr marL="628650" lvl="1" indent="-171450">
                <a:lnSpc>
                  <a:spcPct val="80000"/>
                </a:lnSpc>
                <a:buFont typeface="Arial" panose="020B0604020202020204" pitchFamily="34" charset="0"/>
                <a:buChar char="•"/>
              </a:pPr>
              <a:r>
                <a:rPr lang="en-US" sz="1000" dirty="0"/>
                <a:t>Easy sign up and login through Facebook and Google accounts</a:t>
              </a:r>
            </a:p>
            <a:p>
              <a:pPr marL="628650" lvl="1" indent="-171450">
                <a:lnSpc>
                  <a:spcPct val="80000"/>
                </a:lnSpc>
                <a:buFont typeface="Arial" panose="020B0604020202020204" pitchFamily="34" charset="0"/>
                <a:buChar char="•"/>
              </a:pPr>
              <a:endParaRPr lang="en-US" sz="1000" dirty="0"/>
            </a:p>
          </p:txBody>
        </p:sp>
      </p:grpSp>
      <p:grpSp>
        <p:nvGrpSpPr>
          <p:cNvPr id="88" name="Group 87">
            <a:extLst>
              <a:ext uri="{FF2B5EF4-FFF2-40B4-BE49-F238E27FC236}">
                <a16:creationId xmlns:a16="http://schemas.microsoft.com/office/drawing/2014/main" id="{B39E3D83-FD84-A54F-BC45-6CE185052481}"/>
              </a:ext>
            </a:extLst>
          </p:cNvPr>
          <p:cNvGrpSpPr/>
          <p:nvPr/>
        </p:nvGrpSpPr>
        <p:grpSpPr>
          <a:xfrm>
            <a:off x="241516" y="2609857"/>
            <a:ext cx="3638039" cy="604259"/>
            <a:chOff x="232224" y="3168551"/>
            <a:chExt cx="3638039" cy="604259"/>
          </a:xfrm>
        </p:grpSpPr>
        <p:sp>
          <p:nvSpPr>
            <p:cNvPr id="33" name="Rounded Rectangle 32">
              <a:extLst>
                <a:ext uri="{FF2B5EF4-FFF2-40B4-BE49-F238E27FC236}">
                  <a16:creationId xmlns:a16="http://schemas.microsoft.com/office/drawing/2014/main" id="{D5EFEFA3-75EC-F443-BA41-D59738CF4A91}"/>
                </a:ext>
              </a:extLst>
            </p:cNvPr>
            <p:cNvSpPr>
              <a:spLocks noChangeAspect="1"/>
            </p:cNvSpPr>
            <p:nvPr/>
          </p:nvSpPr>
          <p:spPr>
            <a:xfrm>
              <a:off x="437895" y="322152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2</a:t>
              </a:r>
            </a:p>
          </p:txBody>
        </p:sp>
        <p:sp>
          <p:nvSpPr>
            <p:cNvPr id="34" name="Text Placeholder 1">
              <a:extLst>
                <a:ext uri="{FF2B5EF4-FFF2-40B4-BE49-F238E27FC236}">
                  <a16:creationId xmlns:a16="http://schemas.microsoft.com/office/drawing/2014/main" id="{19B6D81B-799F-784C-BD0F-A540C277149A}"/>
                </a:ext>
              </a:extLst>
            </p:cNvPr>
            <p:cNvSpPr txBox="1">
              <a:spLocks/>
            </p:cNvSpPr>
            <p:nvPr/>
          </p:nvSpPr>
          <p:spPr>
            <a:xfrm>
              <a:off x="811093" y="3168551"/>
              <a:ext cx="2173513" cy="216612"/>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Maps API</a:t>
              </a:r>
            </a:p>
          </p:txBody>
        </p:sp>
        <p:sp>
          <p:nvSpPr>
            <p:cNvPr id="35" name="Rectangle 34">
              <a:extLst>
                <a:ext uri="{FF2B5EF4-FFF2-40B4-BE49-F238E27FC236}">
                  <a16:creationId xmlns:a16="http://schemas.microsoft.com/office/drawing/2014/main" id="{56CCE7F3-7D11-0C4F-A445-AF03638A7713}"/>
                </a:ext>
              </a:extLst>
            </p:cNvPr>
            <p:cNvSpPr/>
            <p:nvPr/>
          </p:nvSpPr>
          <p:spPr>
            <a:xfrm>
              <a:off x="232224" y="3372700"/>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accurate and auto selection of delivery location for better UX</a:t>
              </a:r>
              <a:endParaRPr lang="en-IN" sz="1000" dirty="0"/>
            </a:p>
          </p:txBody>
        </p:sp>
      </p:grpSp>
      <p:grpSp>
        <p:nvGrpSpPr>
          <p:cNvPr id="87" name="Group 86">
            <a:extLst>
              <a:ext uri="{FF2B5EF4-FFF2-40B4-BE49-F238E27FC236}">
                <a16:creationId xmlns:a16="http://schemas.microsoft.com/office/drawing/2014/main" id="{59181DCA-E8D6-2644-9025-11B3F609689F}"/>
              </a:ext>
            </a:extLst>
          </p:cNvPr>
          <p:cNvGrpSpPr/>
          <p:nvPr/>
        </p:nvGrpSpPr>
        <p:grpSpPr>
          <a:xfrm>
            <a:off x="241516" y="3463506"/>
            <a:ext cx="3638039" cy="747018"/>
            <a:chOff x="232224" y="3855634"/>
            <a:chExt cx="3638039" cy="747018"/>
          </a:xfrm>
        </p:grpSpPr>
        <p:sp>
          <p:nvSpPr>
            <p:cNvPr id="28" name="Rounded Rectangle 27">
              <a:extLst>
                <a:ext uri="{FF2B5EF4-FFF2-40B4-BE49-F238E27FC236}">
                  <a16:creationId xmlns:a16="http://schemas.microsoft.com/office/drawing/2014/main" id="{E7B70B84-F105-3640-A364-2F1E3846161D}"/>
                </a:ext>
              </a:extLst>
            </p:cNvPr>
            <p:cNvSpPr>
              <a:spLocks noChangeAspect="1"/>
            </p:cNvSpPr>
            <p:nvPr/>
          </p:nvSpPr>
          <p:spPr>
            <a:xfrm>
              <a:off x="437895" y="3862289"/>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3</a:t>
              </a:r>
            </a:p>
          </p:txBody>
        </p:sp>
        <p:sp>
          <p:nvSpPr>
            <p:cNvPr id="39" name="Text Placeholder 1">
              <a:extLst>
                <a:ext uri="{FF2B5EF4-FFF2-40B4-BE49-F238E27FC236}">
                  <a16:creationId xmlns:a16="http://schemas.microsoft.com/office/drawing/2014/main" id="{B79F1E78-C753-DC4E-8131-CEB04FEA43DB}"/>
                </a:ext>
              </a:extLst>
            </p:cNvPr>
            <p:cNvSpPr txBox="1">
              <a:spLocks/>
            </p:cNvSpPr>
            <p:nvPr/>
          </p:nvSpPr>
          <p:spPr>
            <a:xfrm>
              <a:off x="856312" y="3855634"/>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OWASP SonarQube</a:t>
              </a:r>
            </a:p>
          </p:txBody>
        </p:sp>
        <p:sp>
          <p:nvSpPr>
            <p:cNvPr id="42" name="Rectangle 41">
              <a:extLst>
                <a:ext uri="{FF2B5EF4-FFF2-40B4-BE49-F238E27FC236}">
                  <a16:creationId xmlns:a16="http://schemas.microsoft.com/office/drawing/2014/main" id="{8BF51282-ADD7-3A41-BE16-7EEBD4E510D2}"/>
                </a:ext>
              </a:extLst>
            </p:cNvPr>
            <p:cNvSpPr/>
            <p:nvPr/>
          </p:nvSpPr>
          <p:spPr>
            <a:xfrm>
              <a:off x="232224" y="4048654"/>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Customer and cohort analytics for segmented marketing</a:t>
              </a:r>
              <a:endParaRPr lang="en-IN" sz="1000" dirty="0"/>
            </a:p>
            <a:p>
              <a:pPr marL="628650" lvl="1" indent="-171450">
                <a:buFont typeface="Arial" panose="020B0604020202020204" pitchFamily="34" charset="0"/>
                <a:buChar char="•"/>
              </a:pPr>
              <a:r>
                <a:rPr lang="en-US" sz="1000" dirty="0"/>
                <a:t>Advanced Smart Push notifications for increasing sales</a:t>
              </a:r>
              <a:endParaRPr lang="en-IN" sz="1000" dirty="0"/>
            </a:p>
          </p:txBody>
        </p:sp>
      </p:grpSp>
      <p:grpSp>
        <p:nvGrpSpPr>
          <p:cNvPr id="90" name="Group 89">
            <a:extLst>
              <a:ext uri="{FF2B5EF4-FFF2-40B4-BE49-F238E27FC236}">
                <a16:creationId xmlns:a16="http://schemas.microsoft.com/office/drawing/2014/main" id="{BF954B3E-E490-1242-9708-20DD38FD67A9}"/>
              </a:ext>
            </a:extLst>
          </p:cNvPr>
          <p:cNvGrpSpPr/>
          <p:nvPr/>
        </p:nvGrpSpPr>
        <p:grpSpPr>
          <a:xfrm>
            <a:off x="4067033" y="1640100"/>
            <a:ext cx="3638039" cy="755472"/>
            <a:chOff x="3870262" y="2441906"/>
            <a:chExt cx="3638039" cy="755472"/>
          </a:xfrm>
        </p:grpSpPr>
        <p:sp>
          <p:nvSpPr>
            <p:cNvPr id="44" name="Rounded Rectangle 43">
              <a:extLst>
                <a:ext uri="{FF2B5EF4-FFF2-40B4-BE49-F238E27FC236}">
                  <a16:creationId xmlns:a16="http://schemas.microsoft.com/office/drawing/2014/main" id="{1CC78F22-BCFA-AF43-8ADD-2E1F274DE4E7}"/>
                </a:ext>
              </a:extLst>
            </p:cNvPr>
            <p:cNvSpPr>
              <a:spLocks noChangeAspect="1"/>
            </p:cNvSpPr>
            <p:nvPr/>
          </p:nvSpPr>
          <p:spPr>
            <a:xfrm>
              <a:off x="4017378" y="2441906"/>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5</a:t>
              </a:r>
            </a:p>
          </p:txBody>
        </p:sp>
        <p:sp>
          <p:nvSpPr>
            <p:cNvPr id="45" name="Text Placeholder 1">
              <a:extLst>
                <a:ext uri="{FF2B5EF4-FFF2-40B4-BE49-F238E27FC236}">
                  <a16:creationId xmlns:a16="http://schemas.microsoft.com/office/drawing/2014/main" id="{1E6B66A8-3219-934A-9E13-5B911D42030F}"/>
                </a:ext>
              </a:extLst>
            </p:cNvPr>
            <p:cNvSpPr txBox="1">
              <a:spLocks/>
            </p:cNvSpPr>
            <p:nvPr/>
          </p:nvSpPr>
          <p:spPr>
            <a:xfrm>
              <a:off x="4435795" y="2441906"/>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Firebase</a:t>
              </a:r>
            </a:p>
          </p:txBody>
        </p:sp>
        <p:sp>
          <p:nvSpPr>
            <p:cNvPr id="46" name="Rectangle 45">
              <a:extLst>
                <a:ext uri="{FF2B5EF4-FFF2-40B4-BE49-F238E27FC236}">
                  <a16:creationId xmlns:a16="http://schemas.microsoft.com/office/drawing/2014/main" id="{265F549B-7927-964D-A23A-298F39B66853}"/>
                </a:ext>
              </a:extLst>
            </p:cNvPr>
            <p:cNvSpPr/>
            <p:nvPr/>
          </p:nvSpPr>
          <p:spPr>
            <a:xfrm>
              <a:off x="3870262" y="2643380"/>
              <a:ext cx="3638039" cy="553998"/>
            </a:xfrm>
            <a:prstGeom prst="rect">
              <a:avLst/>
            </a:prstGeom>
          </p:spPr>
          <p:txBody>
            <a:bodyPr wrap="square">
              <a:spAutoFit/>
            </a:bodyPr>
            <a:lstStyle/>
            <a:p>
              <a:pPr marL="628650" lvl="1" indent="-171450">
                <a:buFont typeface="Arial" panose="020B0604020202020204" pitchFamily="34" charset="0"/>
                <a:buChar char="•"/>
              </a:pPr>
              <a:r>
                <a:rPr lang="en-US" sz="1000" dirty="0"/>
                <a:t>Remote Config to change app behavior without app release</a:t>
              </a:r>
              <a:endParaRPr lang="en-IN" sz="1000" dirty="0"/>
            </a:p>
            <a:p>
              <a:pPr marL="628650" lvl="1" indent="-171450">
                <a:buFont typeface="Arial" panose="020B0604020202020204" pitchFamily="34" charset="0"/>
                <a:buChar char="•"/>
              </a:pPr>
              <a:r>
                <a:rPr lang="en-US" sz="1000" dirty="0"/>
                <a:t>Detailed crash analytics report to debug</a:t>
              </a:r>
              <a:endParaRPr lang="en-IN" sz="1000" dirty="0"/>
            </a:p>
          </p:txBody>
        </p:sp>
      </p:grpSp>
      <p:grpSp>
        <p:nvGrpSpPr>
          <p:cNvPr id="86" name="Group 85">
            <a:extLst>
              <a:ext uri="{FF2B5EF4-FFF2-40B4-BE49-F238E27FC236}">
                <a16:creationId xmlns:a16="http://schemas.microsoft.com/office/drawing/2014/main" id="{91A090D7-359A-4B49-BC1B-70C449EF2744}"/>
              </a:ext>
            </a:extLst>
          </p:cNvPr>
          <p:cNvGrpSpPr/>
          <p:nvPr/>
        </p:nvGrpSpPr>
        <p:grpSpPr>
          <a:xfrm>
            <a:off x="241516" y="4579482"/>
            <a:ext cx="3638039" cy="657693"/>
            <a:chOff x="232223" y="4752753"/>
            <a:chExt cx="3638039" cy="657693"/>
          </a:xfrm>
        </p:grpSpPr>
        <p:sp>
          <p:nvSpPr>
            <p:cNvPr id="30" name="Rectangle 29">
              <a:extLst>
                <a:ext uri="{FF2B5EF4-FFF2-40B4-BE49-F238E27FC236}">
                  <a16:creationId xmlns:a16="http://schemas.microsoft.com/office/drawing/2014/main" id="{CAAA137D-EDC4-7746-9666-36B2462B6404}"/>
                </a:ext>
              </a:extLst>
            </p:cNvPr>
            <p:cNvSpPr/>
            <p:nvPr/>
          </p:nvSpPr>
          <p:spPr>
            <a:xfrm>
              <a:off x="232223" y="5010336"/>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Seamless login experience across different platforms and devices</a:t>
              </a:r>
              <a:endParaRPr lang="en-IN" sz="1000" dirty="0"/>
            </a:p>
          </p:txBody>
        </p:sp>
        <p:sp>
          <p:nvSpPr>
            <p:cNvPr id="76" name="Rounded Rectangle 75">
              <a:extLst>
                <a:ext uri="{FF2B5EF4-FFF2-40B4-BE49-F238E27FC236}">
                  <a16:creationId xmlns:a16="http://schemas.microsoft.com/office/drawing/2014/main" id="{653A76FB-9554-E340-8ACF-FAF944D5F206}"/>
                </a:ext>
              </a:extLst>
            </p:cNvPr>
            <p:cNvSpPr>
              <a:spLocks noChangeAspect="1"/>
            </p:cNvSpPr>
            <p:nvPr/>
          </p:nvSpPr>
          <p:spPr>
            <a:xfrm>
              <a:off x="430039" y="4759408"/>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4</a:t>
              </a:r>
            </a:p>
          </p:txBody>
        </p:sp>
        <p:sp>
          <p:nvSpPr>
            <p:cNvPr id="77" name="Text Placeholder 1">
              <a:extLst>
                <a:ext uri="{FF2B5EF4-FFF2-40B4-BE49-F238E27FC236}">
                  <a16:creationId xmlns:a16="http://schemas.microsoft.com/office/drawing/2014/main" id="{18997AD1-CA7D-0B49-9798-699DD5BAAC83}"/>
                </a:ext>
              </a:extLst>
            </p:cNvPr>
            <p:cNvSpPr txBox="1">
              <a:spLocks/>
            </p:cNvSpPr>
            <p:nvPr/>
          </p:nvSpPr>
          <p:spPr>
            <a:xfrm>
              <a:off x="848456" y="4752753"/>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Veracode</a:t>
              </a:r>
            </a:p>
          </p:txBody>
        </p:sp>
      </p:grpSp>
      <p:grpSp>
        <p:nvGrpSpPr>
          <p:cNvPr id="36" name="Group 35">
            <a:extLst>
              <a:ext uri="{FF2B5EF4-FFF2-40B4-BE49-F238E27FC236}">
                <a16:creationId xmlns:a16="http://schemas.microsoft.com/office/drawing/2014/main" id="{B7A66DCA-9DF6-974E-81F4-6DA5862A0529}"/>
              </a:ext>
            </a:extLst>
          </p:cNvPr>
          <p:cNvGrpSpPr/>
          <p:nvPr/>
        </p:nvGrpSpPr>
        <p:grpSpPr>
          <a:xfrm>
            <a:off x="4067033" y="2609857"/>
            <a:ext cx="3638039" cy="601584"/>
            <a:chOff x="3910696" y="3247447"/>
            <a:chExt cx="3638039" cy="601584"/>
          </a:xfrm>
        </p:grpSpPr>
        <p:sp>
          <p:nvSpPr>
            <p:cNvPr id="79" name="Rounded Rectangle 78">
              <a:extLst>
                <a:ext uri="{FF2B5EF4-FFF2-40B4-BE49-F238E27FC236}">
                  <a16:creationId xmlns:a16="http://schemas.microsoft.com/office/drawing/2014/main" id="{CF405C39-64F0-F84E-943E-1EE8FC18AA07}"/>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6</a:t>
              </a:r>
            </a:p>
          </p:txBody>
        </p:sp>
        <p:sp>
          <p:nvSpPr>
            <p:cNvPr id="80" name="Text Placeholder 1">
              <a:extLst>
                <a:ext uri="{FF2B5EF4-FFF2-40B4-BE49-F238E27FC236}">
                  <a16:creationId xmlns:a16="http://schemas.microsoft.com/office/drawing/2014/main" id="{C49B68C1-0BA2-8C44-A69C-12F2AB86988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Google Tag Manager</a:t>
              </a:r>
            </a:p>
          </p:txBody>
        </p:sp>
        <p:sp>
          <p:nvSpPr>
            <p:cNvPr id="81" name="Rectangle 80">
              <a:extLst>
                <a:ext uri="{FF2B5EF4-FFF2-40B4-BE49-F238E27FC236}">
                  <a16:creationId xmlns:a16="http://schemas.microsoft.com/office/drawing/2014/main" id="{3930E134-A21B-004E-8820-AFFA505C1A0E}"/>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Manage tags for pushing relevant data to Google Analytics</a:t>
              </a:r>
              <a:endParaRPr lang="en-IN" sz="1000" dirty="0"/>
            </a:p>
          </p:txBody>
        </p:sp>
      </p:grpSp>
      <p:grpSp>
        <p:nvGrpSpPr>
          <p:cNvPr id="82" name="Group 81">
            <a:extLst>
              <a:ext uri="{FF2B5EF4-FFF2-40B4-BE49-F238E27FC236}">
                <a16:creationId xmlns:a16="http://schemas.microsoft.com/office/drawing/2014/main" id="{32011B51-E8A0-C543-8C05-389172DC9D5A}"/>
              </a:ext>
            </a:extLst>
          </p:cNvPr>
          <p:cNvGrpSpPr/>
          <p:nvPr/>
        </p:nvGrpSpPr>
        <p:grpSpPr>
          <a:xfrm>
            <a:off x="4067033" y="3463506"/>
            <a:ext cx="3638039" cy="909360"/>
            <a:chOff x="3910696" y="3247447"/>
            <a:chExt cx="3638039" cy="909360"/>
          </a:xfrm>
        </p:grpSpPr>
        <p:sp>
          <p:nvSpPr>
            <p:cNvPr id="83" name="Rounded Rectangle 82">
              <a:extLst>
                <a:ext uri="{FF2B5EF4-FFF2-40B4-BE49-F238E27FC236}">
                  <a16:creationId xmlns:a16="http://schemas.microsoft.com/office/drawing/2014/main" id="{B255A7E6-D4C9-7044-B3D0-E38F4A5E725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7</a:t>
              </a:r>
            </a:p>
          </p:txBody>
        </p:sp>
        <p:sp>
          <p:nvSpPr>
            <p:cNvPr id="84" name="Text Placeholder 1">
              <a:extLst>
                <a:ext uri="{FF2B5EF4-FFF2-40B4-BE49-F238E27FC236}">
                  <a16:creationId xmlns:a16="http://schemas.microsoft.com/office/drawing/2014/main" id="{EEF8D2F5-8AC2-9349-904B-D254A7BFF332}"/>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Kubernetes</a:t>
              </a:r>
            </a:p>
          </p:txBody>
        </p:sp>
        <p:sp>
          <p:nvSpPr>
            <p:cNvPr id="85" name="Rectangle 84">
              <a:extLst>
                <a:ext uri="{FF2B5EF4-FFF2-40B4-BE49-F238E27FC236}">
                  <a16:creationId xmlns:a16="http://schemas.microsoft.com/office/drawing/2014/main" id="{68B12FC0-DFC0-F344-90DD-E00CD2A7AE07}"/>
                </a:ext>
              </a:extLst>
            </p:cNvPr>
            <p:cNvSpPr/>
            <p:nvPr/>
          </p:nvSpPr>
          <p:spPr>
            <a:xfrm>
              <a:off x="3910696" y="3448921"/>
              <a:ext cx="3638039" cy="707886"/>
            </a:xfrm>
            <a:prstGeom prst="rect">
              <a:avLst/>
            </a:prstGeom>
          </p:spPr>
          <p:txBody>
            <a:bodyPr wrap="square">
              <a:spAutoFit/>
            </a:bodyPr>
            <a:lstStyle/>
            <a:p>
              <a:pPr marL="628650" lvl="1" indent="-171450">
                <a:buFont typeface="Arial" panose="020B0604020202020204" pitchFamily="34" charset="0"/>
                <a:buChar char="•"/>
              </a:pPr>
              <a:r>
                <a:rPr lang="en-US" sz="1000" dirty="0"/>
                <a:t>Marketing optimization by accurate attribution of campaigns</a:t>
              </a:r>
              <a:endParaRPr lang="en-IN" sz="1000" dirty="0"/>
            </a:p>
            <a:p>
              <a:pPr marL="628650" lvl="1" indent="-171450">
                <a:buFont typeface="Arial" panose="020B0604020202020204" pitchFamily="34" charset="0"/>
                <a:buChar char="•"/>
              </a:pPr>
              <a:r>
                <a:rPr lang="en-US" sz="1000" dirty="0"/>
                <a:t>Universal deep links for improved conversion rate and retention </a:t>
              </a:r>
              <a:endParaRPr lang="en-IN" sz="1000" dirty="0"/>
            </a:p>
          </p:txBody>
        </p:sp>
      </p:grpSp>
      <p:grpSp>
        <p:nvGrpSpPr>
          <p:cNvPr id="91" name="Group 90">
            <a:extLst>
              <a:ext uri="{FF2B5EF4-FFF2-40B4-BE49-F238E27FC236}">
                <a16:creationId xmlns:a16="http://schemas.microsoft.com/office/drawing/2014/main" id="{8B8C4766-9202-4F4D-BACE-E52F501D1E81}"/>
              </a:ext>
            </a:extLst>
          </p:cNvPr>
          <p:cNvGrpSpPr/>
          <p:nvPr/>
        </p:nvGrpSpPr>
        <p:grpSpPr>
          <a:xfrm>
            <a:off x="4067033" y="4579482"/>
            <a:ext cx="3638039" cy="601584"/>
            <a:chOff x="3910696" y="3247447"/>
            <a:chExt cx="3638039" cy="601584"/>
          </a:xfrm>
        </p:grpSpPr>
        <p:sp>
          <p:nvSpPr>
            <p:cNvPr id="92" name="Rounded Rectangle 91">
              <a:extLst>
                <a:ext uri="{FF2B5EF4-FFF2-40B4-BE49-F238E27FC236}">
                  <a16:creationId xmlns:a16="http://schemas.microsoft.com/office/drawing/2014/main" id="{6A8216E2-2F1A-AC4A-B599-C891451B7D55}"/>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8</a:t>
              </a:r>
            </a:p>
          </p:txBody>
        </p:sp>
        <p:sp>
          <p:nvSpPr>
            <p:cNvPr id="93" name="Text Placeholder 1">
              <a:extLst>
                <a:ext uri="{FF2B5EF4-FFF2-40B4-BE49-F238E27FC236}">
                  <a16:creationId xmlns:a16="http://schemas.microsoft.com/office/drawing/2014/main" id="{9D6325BA-12E7-A346-839E-95545ECE4907}"/>
                </a:ext>
              </a:extLst>
            </p:cNvPr>
            <p:cNvSpPr txBox="1">
              <a:spLocks/>
            </p:cNvSpPr>
            <p:nvPr/>
          </p:nvSpPr>
          <p:spPr>
            <a:xfrm>
              <a:off x="4476229" y="3247447"/>
              <a:ext cx="2402914" cy="308325"/>
            </a:xfrm>
            <a:prstGeom prst="rect">
              <a:avLst/>
            </a:prstGeom>
          </p:spPr>
          <p:txBody>
            <a:bodyPr vert="horz" lIns="0" tIns="0" rIns="0" bIns="0" rtlCol="0">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b="0" dirty="0"/>
                <a:t>Apple Pay, Samsung Pay &amp; Google Pay</a:t>
              </a:r>
              <a:endParaRPr lang="en-IN" b="0" dirty="0"/>
            </a:p>
          </p:txBody>
        </p:sp>
        <p:sp>
          <p:nvSpPr>
            <p:cNvPr id="94" name="Rectangle 93">
              <a:extLst>
                <a:ext uri="{FF2B5EF4-FFF2-40B4-BE49-F238E27FC236}">
                  <a16:creationId xmlns:a16="http://schemas.microsoft.com/office/drawing/2014/main" id="{9EE16674-4BAD-3F41-9FFD-A2E36E4D8D15}"/>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Easy payments via default payment methods – enhanced UX </a:t>
              </a:r>
              <a:endParaRPr lang="en-IN" sz="1000" dirty="0"/>
            </a:p>
          </p:txBody>
        </p:sp>
      </p:grpSp>
      <p:grpSp>
        <p:nvGrpSpPr>
          <p:cNvPr id="95" name="Group 94">
            <a:extLst>
              <a:ext uri="{FF2B5EF4-FFF2-40B4-BE49-F238E27FC236}">
                <a16:creationId xmlns:a16="http://schemas.microsoft.com/office/drawing/2014/main" id="{B64D79FA-9296-9243-BA00-53B9AB1508DE}"/>
              </a:ext>
            </a:extLst>
          </p:cNvPr>
          <p:cNvGrpSpPr/>
          <p:nvPr/>
        </p:nvGrpSpPr>
        <p:grpSpPr>
          <a:xfrm>
            <a:off x="7705072" y="1631438"/>
            <a:ext cx="3638039" cy="663139"/>
            <a:chOff x="3910696" y="3247447"/>
            <a:chExt cx="3638039" cy="663139"/>
          </a:xfrm>
        </p:grpSpPr>
        <p:sp>
          <p:nvSpPr>
            <p:cNvPr id="96" name="Rounded Rectangle 95">
              <a:extLst>
                <a:ext uri="{FF2B5EF4-FFF2-40B4-BE49-F238E27FC236}">
                  <a16:creationId xmlns:a16="http://schemas.microsoft.com/office/drawing/2014/main" id="{2774CB61-CB78-944F-9AFE-ECFC989AE43C}"/>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9</a:t>
              </a:r>
            </a:p>
          </p:txBody>
        </p:sp>
        <p:sp>
          <p:nvSpPr>
            <p:cNvPr id="97" name="Text Placeholder 1">
              <a:extLst>
                <a:ext uri="{FF2B5EF4-FFF2-40B4-BE49-F238E27FC236}">
                  <a16:creationId xmlns:a16="http://schemas.microsoft.com/office/drawing/2014/main" id="{B8C2B799-53C6-1944-B919-AE53010E9C7B}"/>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400" b="0" dirty="0"/>
                <a:t>Optimizely A/B Testing </a:t>
              </a:r>
              <a:endParaRPr lang="en-IN" sz="1400" b="0" dirty="0"/>
            </a:p>
          </p:txBody>
        </p:sp>
        <p:sp>
          <p:nvSpPr>
            <p:cNvPr id="98" name="Rectangle 97">
              <a:extLst>
                <a:ext uri="{FF2B5EF4-FFF2-40B4-BE49-F238E27FC236}">
                  <a16:creationId xmlns:a16="http://schemas.microsoft.com/office/drawing/2014/main" id="{A9CA2B9B-E87B-B648-8860-ED991EF1810C}"/>
                </a:ext>
              </a:extLst>
            </p:cNvPr>
            <p:cNvSpPr/>
            <p:nvPr/>
          </p:nvSpPr>
          <p:spPr>
            <a:xfrm>
              <a:off x="3910696" y="3448921"/>
              <a:ext cx="3638039" cy="461665"/>
            </a:xfrm>
            <a:prstGeom prst="rect">
              <a:avLst/>
            </a:prstGeom>
          </p:spPr>
          <p:txBody>
            <a:bodyPr wrap="square">
              <a:spAutoFit/>
            </a:bodyPr>
            <a:lstStyle/>
            <a:p>
              <a:pPr marL="628650" lvl="1" indent="-171450">
                <a:buFont typeface="Arial" panose="020B0604020202020204" pitchFamily="34" charset="0"/>
                <a:buChar char="•"/>
              </a:pPr>
              <a:r>
                <a:rPr lang="en-US" sz="1200" dirty="0"/>
                <a:t>Run split campaign to test hypothesis &amp; improve conversion rate</a:t>
              </a:r>
              <a:endParaRPr lang="en-IN" sz="1200" dirty="0"/>
            </a:p>
          </p:txBody>
        </p:sp>
      </p:grpSp>
      <p:grpSp>
        <p:nvGrpSpPr>
          <p:cNvPr id="99" name="Group 98">
            <a:extLst>
              <a:ext uri="{FF2B5EF4-FFF2-40B4-BE49-F238E27FC236}">
                <a16:creationId xmlns:a16="http://schemas.microsoft.com/office/drawing/2014/main" id="{3C848D3A-176A-2145-98AC-B7D24E387A00}"/>
              </a:ext>
            </a:extLst>
          </p:cNvPr>
          <p:cNvGrpSpPr/>
          <p:nvPr/>
        </p:nvGrpSpPr>
        <p:grpSpPr>
          <a:xfrm>
            <a:off x="7707698" y="2609858"/>
            <a:ext cx="3638039" cy="447695"/>
            <a:chOff x="3910696" y="3247447"/>
            <a:chExt cx="3638039" cy="447695"/>
          </a:xfrm>
        </p:grpSpPr>
        <p:sp>
          <p:nvSpPr>
            <p:cNvPr id="100" name="Rounded Rectangle 99">
              <a:extLst>
                <a:ext uri="{FF2B5EF4-FFF2-40B4-BE49-F238E27FC236}">
                  <a16:creationId xmlns:a16="http://schemas.microsoft.com/office/drawing/2014/main" id="{FA3B48BD-6547-0C44-9F00-F4167B44A08B}"/>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10</a:t>
              </a:r>
            </a:p>
          </p:txBody>
        </p:sp>
        <p:sp>
          <p:nvSpPr>
            <p:cNvPr id="101" name="Text Placeholder 1">
              <a:extLst>
                <a:ext uri="{FF2B5EF4-FFF2-40B4-BE49-F238E27FC236}">
                  <a16:creationId xmlns:a16="http://schemas.microsoft.com/office/drawing/2014/main" id="{0AEF652C-8659-D743-9FD0-82DFFDD2B3AE}"/>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Mockito &amp; Power Mock</a:t>
              </a:r>
            </a:p>
          </p:txBody>
        </p:sp>
        <p:sp>
          <p:nvSpPr>
            <p:cNvPr id="102" name="Rectangle 101">
              <a:extLst>
                <a:ext uri="{FF2B5EF4-FFF2-40B4-BE49-F238E27FC236}">
                  <a16:creationId xmlns:a16="http://schemas.microsoft.com/office/drawing/2014/main" id="{F3026A64-A68C-414F-9594-3E7BDD8CC1FB}"/>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Automate unit tests for behavior driven development</a:t>
              </a:r>
              <a:endParaRPr lang="en-IN" sz="1000" dirty="0"/>
            </a:p>
          </p:txBody>
        </p:sp>
      </p:grpSp>
      <p:grpSp>
        <p:nvGrpSpPr>
          <p:cNvPr id="103" name="Group 102">
            <a:extLst>
              <a:ext uri="{FF2B5EF4-FFF2-40B4-BE49-F238E27FC236}">
                <a16:creationId xmlns:a16="http://schemas.microsoft.com/office/drawing/2014/main" id="{B1E8813E-9867-8A4E-B421-B01565F0D7CD}"/>
              </a:ext>
            </a:extLst>
          </p:cNvPr>
          <p:cNvGrpSpPr/>
          <p:nvPr/>
        </p:nvGrpSpPr>
        <p:grpSpPr>
          <a:xfrm>
            <a:off x="7707698" y="3463507"/>
            <a:ext cx="3638039" cy="447695"/>
            <a:chOff x="3910696" y="3247447"/>
            <a:chExt cx="3638039" cy="447695"/>
          </a:xfrm>
        </p:grpSpPr>
        <p:sp>
          <p:nvSpPr>
            <p:cNvPr id="104" name="Rounded Rectangle 103">
              <a:extLst>
                <a:ext uri="{FF2B5EF4-FFF2-40B4-BE49-F238E27FC236}">
                  <a16:creationId xmlns:a16="http://schemas.microsoft.com/office/drawing/2014/main" id="{8E792B79-96CD-F44B-91EE-8815396AA6DE}"/>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11</a:t>
              </a:r>
            </a:p>
          </p:txBody>
        </p:sp>
        <p:sp>
          <p:nvSpPr>
            <p:cNvPr id="105" name="Text Placeholder 1">
              <a:extLst>
                <a:ext uri="{FF2B5EF4-FFF2-40B4-BE49-F238E27FC236}">
                  <a16:creationId xmlns:a16="http://schemas.microsoft.com/office/drawing/2014/main" id="{8F17A580-17C6-6544-9E71-A9CF760B0178}"/>
                </a:ext>
              </a:extLst>
            </p:cNvPr>
            <p:cNvSpPr txBox="1">
              <a:spLocks/>
            </p:cNvSpPr>
            <p:nvPr/>
          </p:nvSpPr>
          <p:spPr>
            <a:xfrm>
              <a:off x="4476229" y="3247447"/>
              <a:ext cx="2173513"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b="0" dirty="0"/>
                <a:t>App Bundle</a:t>
              </a:r>
            </a:p>
          </p:txBody>
        </p:sp>
        <p:sp>
          <p:nvSpPr>
            <p:cNvPr id="106" name="Rectangle 105">
              <a:extLst>
                <a:ext uri="{FF2B5EF4-FFF2-40B4-BE49-F238E27FC236}">
                  <a16:creationId xmlns:a16="http://schemas.microsoft.com/office/drawing/2014/main" id="{571A37E7-F4E7-424E-9F1F-012D3B2C9F4C}"/>
                </a:ext>
              </a:extLst>
            </p:cNvPr>
            <p:cNvSpPr/>
            <p:nvPr/>
          </p:nvSpPr>
          <p:spPr>
            <a:xfrm>
              <a:off x="3910696" y="3448921"/>
              <a:ext cx="3638039" cy="246221"/>
            </a:xfrm>
            <a:prstGeom prst="rect">
              <a:avLst/>
            </a:prstGeom>
          </p:spPr>
          <p:txBody>
            <a:bodyPr wrap="square">
              <a:spAutoFit/>
            </a:bodyPr>
            <a:lstStyle/>
            <a:p>
              <a:pPr marL="628650" lvl="1" indent="-171450">
                <a:buFont typeface="Arial" panose="020B0604020202020204" pitchFamily="34" charset="0"/>
                <a:buChar char="•"/>
              </a:pPr>
              <a:r>
                <a:rPr lang="en-US" sz="1000" dirty="0"/>
                <a:t>Reduce App size &amp; hence install conversion rate </a:t>
              </a:r>
              <a:endParaRPr lang="en-IN" sz="1000" dirty="0"/>
            </a:p>
          </p:txBody>
        </p:sp>
      </p:grpSp>
      <p:grpSp>
        <p:nvGrpSpPr>
          <p:cNvPr id="107" name="Group 106">
            <a:extLst>
              <a:ext uri="{FF2B5EF4-FFF2-40B4-BE49-F238E27FC236}">
                <a16:creationId xmlns:a16="http://schemas.microsoft.com/office/drawing/2014/main" id="{EF966BB7-9F1A-8C4C-A735-3442CB23A4A3}"/>
              </a:ext>
            </a:extLst>
          </p:cNvPr>
          <p:cNvGrpSpPr/>
          <p:nvPr/>
        </p:nvGrpSpPr>
        <p:grpSpPr>
          <a:xfrm>
            <a:off x="7724632" y="4579483"/>
            <a:ext cx="3638039" cy="601584"/>
            <a:chOff x="3910696" y="3247447"/>
            <a:chExt cx="3638039" cy="601584"/>
          </a:xfrm>
        </p:grpSpPr>
        <p:sp>
          <p:nvSpPr>
            <p:cNvPr id="108" name="Rounded Rectangle 107">
              <a:extLst>
                <a:ext uri="{FF2B5EF4-FFF2-40B4-BE49-F238E27FC236}">
                  <a16:creationId xmlns:a16="http://schemas.microsoft.com/office/drawing/2014/main" id="{3CFC210C-AB71-5C43-9096-26550E7F0819}"/>
                </a:ext>
              </a:extLst>
            </p:cNvPr>
            <p:cNvSpPr>
              <a:spLocks noChangeAspect="1"/>
            </p:cNvSpPr>
            <p:nvPr/>
          </p:nvSpPr>
          <p:spPr>
            <a:xfrm>
              <a:off x="4057812" y="3247447"/>
              <a:ext cx="180000" cy="1636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mj-lt"/>
                </a:rPr>
                <a:t>12</a:t>
              </a:r>
            </a:p>
          </p:txBody>
        </p:sp>
        <p:sp>
          <p:nvSpPr>
            <p:cNvPr id="109" name="Text Placeholder 1">
              <a:extLst>
                <a:ext uri="{FF2B5EF4-FFF2-40B4-BE49-F238E27FC236}">
                  <a16:creationId xmlns:a16="http://schemas.microsoft.com/office/drawing/2014/main" id="{32A09B74-F07D-FF45-89AB-FDD3B7099862}"/>
                </a:ext>
              </a:extLst>
            </p:cNvPr>
            <p:cNvSpPr txBox="1">
              <a:spLocks/>
            </p:cNvSpPr>
            <p:nvPr/>
          </p:nvSpPr>
          <p:spPr>
            <a:xfrm>
              <a:off x="4476229" y="3247447"/>
              <a:ext cx="2402914" cy="30832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200" b="0" dirty="0"/>
                <a:t>CICD Integration</a:t>
              </a:r>
              <a:endParaRPr lang="en-IN" sz="1200" b="0" dirty="0"/>
            </a:p>
          </p:txBody>
        </p:sp>
        <p:sp>
          <p:nvSpPr>
            <p:cNvPr id="110" name="Rectangle 109">
              <a:extLst>
                <a:ext uri="{FF2B5EF4-FFF2-40B4-BE49-F238E27FC236}">
                  <a16:creationId xmlns:a16="http://schemas.microsoft.com/office/drawing/2014/main" id="{DC5A4995-1C38-DC42-AD74-19D30B727F20}"/>
                </a:ext>
              </a:extLst>
            </p:cNvPr>
            <p:cNvSpPr/>
            <p:nvPr/>
          </p:nvSpPr>
          <p:spPr>
            <a:xfrm>
              <a:off x="3910696" y="3448921"/>
              <a:ext cx="3638039" cy="400110"/>
            </a:xfrm>
            <a:prstGeom prst="rect">
              <a:avLst/>
            </a:prstGeom>
          </p:spPr>
          <p:txBody>
            <a:bodyPr wrap="square">
              <a:spAutoFit/>
            </a:bodyPr>
            <a:lstStyle/>
            <a:p>
              <a:pPr marL="628650" lvl="1" indent="-171450">
                <a:buFont typeface="Arial" panose="020B0604020202020204" pitchFamily="34" charset="0"/>
                <a:buChar char="•"/>
              </a:pPr>
              <a:r>
                <a:rPr lang="en-US" sz="1000" dirty="0"/>
                <a:t>Ensure zero downtime for new releases on the production</a:t>
              </a:r>
              <a:endParaRPr lang="en-IN" sz="1000" dirty="0"/>
            </a:p>
          </p:txBody>
        </p:sp>
      </p:grpSp>
    </p:spTree>
    <p:extLst>
      <p:ext uri="{BB962C8B-B14F-4D97-AF65-F5344CB8AC3E}">
        <p14:creationId xmlns:p14="http://schemas.microsoft.com/office/powerpoint/2010/main" val="3805909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5F11109-8E03-ED42-B42C-0522BF268579}"/>
              </a:ext>
            </a:extLst>
          </p:cNvPr>
          <p:cNvSpPr>
            <a:spLocks noGrp="1"/>
          </p:cNvSpPr>
          <p:nvPr>
            <p:ph type="body" sz="quarter" idx="15"/>
          </p:nvPr>
        </p:nvSpPr>
        <p:spPr/>
        <p:txBody>
          <a:bodyPr/>
          <a:lstStyle/>
          <a:p>
            <a:r>
              <a:rPr lang="en-IN" dirty="0"/>
              <a:t>Akamai CDN - More Powerful APIs</a:t>
            </a:r>
          </a:p>
          <a:p>
            <a:endParaRPr lang="en-US" dirty="0"/>
          </a:p>
        </p:txBody>
      </p:sp>
      <p:pic>
        <p:nvPicPr>
          <p:cNvPr id="1026" name="Picture 2" descr="cloud diagram">
            <a:extLst>
              <a:ext uri="{FF2B5EF4-FFF2-40B4-BE49-F238E27FC236}">
                <a16:creationId xmlns:a16="http://schemas.microsoft.com/office/drawing/2014/main" id="{4FF477C6-918A-324F-B796-F6928BF97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495" y="1570891"/>
            <a:ext cx="10257692" cy="40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7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EC9301-E4D8-3445-A487-FEF8B07ED4F5}"/>
              </a:ext>
            </a:extLst>
          </p:cNvPr>
          <p:cNvSpPr>
            <a:spLocks noGrp="1"/>
          </p:cNvSpPr>
          <p:nvPr>
            <p:ph type="body" sz="quarter" idx="15"/>
          </p:nvPr>
        </p:nvSpPr>
        <p:spPr/>
        <p:txBody>
          <a:bodyPr/>
          <a:lstStyle/>
          <a:p>
            <a:r>
              <a:rPr lang="en-US" dirty="0"/>
              <a:t>Potential Risks in ALMP Product and Mitigation Planning</a:t>
            </a:r>
          </a:p>
        </p:txBody>
      </p:sp>
      <p:sp>
        <p:nvSpPr>
          <p:cNvPr id="3" name="Text Placeholder 2">
            <a:extLst>
              <a:ext uri="{FF2B5EF4-FFF2-40B4-BE49-F238E27FC236}">
                <a16:creationId xmlns:a16="http://schemas.microsoft.com/office/drawing/2014/main" id="{540EA111-EAAF-C04C-A0EC-E40B0477E8AE}"/>
              </a:ext>
            </a:extLst>
          </p:cNvPr>
          <p:cNvSpPr>
            <a:spLocks noGrp="1"/>
          </p:cNvSpPr>
          <p:nvPr>
            <p:ph type="body" sz="quarter" idx="20"/>
          </p:nvPr>
        </p:nvSpPr>
        <p:spPr/>
        <p:txBody>
          <a:bodyPr/>
          <a:lstStyle/>
          <a:p>
            <a:r>
              <a:rPr lang="en-US" dirty="0"/>
              <a:t>The potential risks in ALMP system development are identified and mitigation strategies are planned for those risk factors:</a:t>
            </a:r>
          </a:p>
        </p:txBody>
      </p:sp>
      <p:graphicFrame>
        <p:nvGraphicFramePr>
          <p:cNvPr id="6" name="Table 6">
            <a:extLst>
              <a:ext uri="{FF2B5EF4-FFF2-40B4-BE49-F238E27FC236}">
                <a16:creationId xmlns:a16="http://schemas.microsoft.com/office/drawing/2014/main" id="{B5C7B166-212A-8A48-B74A-C2D76189BD80}"/>
              </a:ext>
            </a:extLst>
          </p:cNvPr>
          <p:cNvGraphicFramePr>
            <a:graphicFrameLocks noGrp="1"/>
          </p:cNvGraphicFramePr>
          <p:nvPr>
            <p:extLst>
              <p:ext uri="{D42A27DB-BD31-4B8C-83A1-F6EECF244321}">
                <p14:modId xmlns:p14="http://schemas.microsoft.com/office/powerpoint/2010/main" val="1090475768"/>
              </p:ext>
            </p:extLst>
          </p:nvPr>
        </p:nvGraphicFramePr>
        <p:xfrm>
          <a:off x="480950" y="759374"/>
          <a:ext cx="11277289" cy="5970284"/>
        </p:xfrm>
        <a:graphic>
          <a:graphicData uri="http://schemas.openxmlformats.org/drawingml/2006/table">
            <a:tbl>
              <a:tblPr firstRow="1" bandRow="1">
                <a:tableStyleId>{5C22544A-7EE6-4342-B048-85BDC9FD1C3A}</a:tableStyleId>
              </a:tblPr>
              <a:tblGrid>
                <a:gridCol w="587829">
                  <a:extLst>
                    <a:ext uri="{9D8B030D-6E8A-4147-A177-3AD203B41FA5}">
                      <a16:colId xmlns:a16="http://schemas.microsoft.com/office/drawing/2014/main" val="146287009"/>
                    </a:ext>
                  </a:extLst>
                </a:gridCol>
                <a:gridCol w="3693226">
                  <a:extLst>
                    <a:ext uri="{9D8B030D-6E8A-4147-A177-3AD203B41FA5}">
                      <a16:colId xmlns:a16="http://schemas.microsoft.com/office/drawing/2014/main" val="740404969"/>
                    </a:ext>
                  </a:extLst>
                </a:gridCol>
                <a:gridCol w="6996234">
                  <a:extLst>
                    <a:ext uri="{9D8B030D-6E8A-4147-A177-3AD203B41FA5}">
                      <a16:colId xmlns:a16="http://schemas.microsoft.com/office/drawing/2014/main" val="1610682085"/>
                    </a:ext>
                  </a:extLst>
                </a:gridCol>
              </a:tblGrid>
              <a:tr h="369729">
                <a:tc>
                  <a:txBody>
                    <a:bodyPr/>
                    <a:lstStyle/>
                    <a:p>
                      <a:r>
                        <a:rPr lang="en-US" sz="1200" dirty="0"/>
                        <a:t>S. No.</a:t>
                      </a:r>
                    </a:p>
                  </a:txBody>
                  <a:tcPr/>
                </a:tc>
                <a:tc>
                  <a:txBody>
                    <a:bodyPr/>
                    <a:lstStyle/>
                    <a:p>
                      <a:r>
                        <a:rPr lang="en-US" sz="1200" dirty="0"/>
                        <a:t>Potential Risk Factor</a:t>
                      </a:r>
                    </a:p>
                  </a:txBody>
                  <a:tcPr/>
                </a:tc>
                <a:tc>
                  <a:txBody>
                    <a:bodyPr/>
                    <a:lstStyle/>
                    <a:p>
                      <a:r>
                        <a:rPr lang="en-US" sz="1200" dirty="0"/>
                        <a:t>Mitigation</a:t>
                      </a:r>
                    </a:p>
                  </a:txBody>
                  <a:tcPr/>
                </a:tc>
                <a:extLst>
                  <a:ext uri="{0D108BD9-81ED-4DB2-BD59-A6C34878D82A}">
                    <a16:rowId xmlns:a16="http://schemas.microsoft.com/office/drawing/2014/main" val="2457707431"/>
                  </a:ext>
                </a:extLst>
              </a:tr>
              <a:tr h="516607">
                <a:tc>
                  <a:txBody>
                    <a:bodyPr/>
                    <a:lstStyle/>
                    <a:p>
                      <a:pPr algn="ctr"/>
                      <a:r>
                        <a:rPr lang="en-US" sz="1200" dirty="0"/>
                        <a:t>1.</a:t>
                      </a:r>
                    </a:p>
                  </a:txBody>
                  <a:tcPr/>
                </a:tc>
                <a:tc>
                  <a:txBody>
                    <a:bodyPr/>
                    <a:lstStyle/>
                    <a:p>
                      <a:r>
                        <a:rPr lang="en-IN" sz="1200" b="1" dirty="0"/>
                        <a:t>Data Protection and Breaches </a:t>
                      </a:r>
                      <a:endParaRPr lang="en-US" sz="1200" b="1" dirty="0"/>
                    </a:p>
                  </a:txBody>
                  <a:tcPr/>
                </a:tc>
                <a:tc>
                  <a:txBody>
                    <a:bodyPr/>
                    <a:lstStyle/>
                    <a:p>
                      <a:r>
                        <a:rPr lang="en-IN" sz="1200" dirty="0"/>
                        <a:t>Ensured on data protection laws with partners, incorporated ‘Privacy by Design’, Auto security scanning at different layers of data usage.</a:t>
                      </a:r>
                      <a:endParaRPr lang="en-US" sz="1200" dirty="0"/>
                    </a:p>
                  </a:txBody>
                  <a:tcPr/>
                </a:tc>
                <a:extLst>
                  <a:ext uri="{0D108BD9-81ED-4DB2-BD59-A6C34878D82A}">
                    <a16:rowId xmlns:a16="http://schemas.microsoft.com/office/drawing/2014/main" val="2642853775"/>
                  </a:ext>
                </a:extLst>
              </a:tr>
              <a:tr h="516607">
                <a:tc>
                  <a:txBody>
                    <a:bodyPr/>
                    <a:lstStyle/>
                    <a:p>
                      <a:pPr algn="ctr"/>
                      <a:r>
                        <a:rPr lang="en-US" sz="1200" dirty="0"/>
                        <a:t>2.</a:t>
                      </a:r>
                    </a:p>
                  </a:txBody>
                  <a:tcPr/>
                </a:tc>
                <a:tc>
                  <a:txBody>
                    <a:bodyPr/>
                    <a:lstStyle/>
                    <a:p>
                      <a:r>
                        <a:rPr lang="en-IN" sz="1200" b="1" dirty="0"/>
                        <a:t>Failure to Meet High Application Performance </a:t>
                      </a:r>
                      <a:endParaRPr 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Prepared performance metrices with frontend, backend, databases, functional KPIs etc and sharing with the RFP.</a:t>
                      </a:r>
                    </a:p>
                  </a:txBody>
                  <a:tcPr/>
                </a:tc>
                <a:extLst>
                  <a:ext uri="{0D108BD9-81ED-4DB2-BD59-A6C34878D82A}">
                    <a16:rowId xmlns:a16="http://schemas.microsoft.com/office/drawing/2014/main" val="922983505"/>
                  </a:ext>
                </a:extLst>
              </a:tr>
              <a:tr h="369729">
                <a:tc>
                  <a:txBody>
                    <a:bodyPr/>
                    <a:lstStyle/>
                    <a:p>
                      <a:pPr algn="ctr"/>
                      <a:r>
                        <a:rPr lang="en-US" sz="1200" dirty="0"/>
                        <a:t>3</a:t>
                      </a:r>
                    </a:p>
                  </a:txBody>
                  <a:tcPr/>
                </a:tc>
                <a:tc>
                  <a:txBody>
                    <a:bodyPr/>
                    <a:lstStyle/>
                    <a:p>
                      <a:r>
                        <a:rPr lang="en-IN" sz="1200" b="1" dirty="0"/>
                        <a:t>Lack of People with Right Skills </a:t>
                      </a:r>
                      <a:endParaRPr lang="en-US" sz="1200" b="1" dirty="0"/>
                    </a:p>
                  </a:txBody>
                  <a:tcPr/>
                </a:tc>
                <a:tc>
                  <a:txBody>
                    <a:bodyPr/>
                    <a:lstStyle/>
                    <a:p>
                      <a:r>
                        <a:rPr lang="en-IN" sz="1200" dirty="0"/>
                        <a:t>Partner selection criteria is set to get good and skilled person onboard and a high level well defined evaluation criteria is set for lead level evaluation.</a:t>
                      </a:r>
                      <a:endParaRPr lang="en-US" sz="1200" dirty="0"/>
                    </a:p>
                  </a:txBody>
                  <a:tcPr/>
                </a:tc>
                <a:extLst>
                  <a:ext uri="{0D108BD9-81ED-4DB2-BD59-A6C34878D82A}">
                    <a16:rowId xmlns:a16="http://schemas.microsoft.com/office/drawing/2014/main" val="741304571"/>
                  </a:ext>
                </a:extLst>
              </a:tr>
              <a:tr h="369729">
                <a:tc>
                  <a:txBody>
                    <a:bodyPr/>
                    <a:lstStyle/>
                    <a:p>
                      <a:pPr algn="ctr"/>
                      <a:r>
                        <a:rPr lang="en-US" sz="1200" dirty="0"/>
                        <a:t>4</a:t>
                      </a:r>
                    </a:p>
                  </a:txBody>
                  <a:tcPr/>
                </a:tc>
                <a:tc>
                  <a:txBody>
                    <a:bodyPr/>
                    <a:lstStyle/>
                    <a:p>
                      <a:r>
                        <a:rPr lang="en-IN" sz="1200" b="1" dirty="0"/>
                        <a:t>Complexity of Application Requirement </a:t>
                      </a:r>
                      <a:endParaRPr lang="en-US" sz="1200" b="1" dirty="0"/>
                    </a:p>
                  </a:txBody>
                  <a:tcPr/>
                </a:tc>
                <a:tc>
                  <a:txBody>
                    <a:bodyPr/>
                    <a:lstStyle/>
                    <a:p>
                      <a:r>
                        <a:rPr lang="en-IN" sz="1200" dirty="0"/>
                        <a:t>Following Agile practices and connecting the developers on daily basis to resolve the queries and doubts on requirements and by allocating domain and expert from Americana team will be allocated with the partner’s team.</a:t>
                      </a:r>
                      <a:endParaRPr lang="en-US" sz="1200" dirty="0"/>
                    </a:p>
                  </a:txBody>
                  <a:tcPr/>
                </a:tc>
                <a:extLst>
                  <a:ext uri="{0D108BD9-81ED-4DB2-BD59-A6C34878D82A}">
                    <a16:rowId xmlns:a16="http://schemas.microsoft.com/office/drawing/2014/main" val="44168557"/>
                  </a:ext>
                </a:extLst>
              </a:tr>
              <a:tr h="369729">
                <a:tc>
                  <a:txBody>
                    <a:bodyPr/>
                    <a:lstStyle/>
                    <a:p>
                      <a:pPr algn="ctr"/>
                      <a:r>
                        <a:rPr lang="en-US" sz="1200" dirty="0"/>
                        <a:t>5</a:t>
                      </a:r>
                    </a:p>
                  </a:txBody>
                  <a:tcPr/>
                </a:tc>
                <a:tc>
                  <a:txBody>
                    <a:bodyPr/>
                    <a:lstStyle/>
                    <a:p>
                      <a:r>
                        <a:rPr lang="en-IN" sz="1200" b="1" dirty="0"/>
                        <a:t>Lower Accuracy in ML Algorithms </a:t>
                      </a:r>
                      <a:endParaRPr lang="en-US" sz="1200" b="1" dirty="0"/>
                    </a:p>
                  </a:txBody>
                  <a:tcPr/>
                </a:tc>
                <a:tc>
                  <a:txBody>
                    <a:bodyPr/>
                    <a:lstStyle/>
                    <a:p>
                      <a:r>
                        <a:rPr lang="en-IN" sz="1200" dirty="0"/>
                        <a:t>A pre-defined duration of Go-Live + 90 days is set to achieve the desired accuracy and pre-defined accuracy already set and shared with the partners in RFP.</a:t>
                      </a:r>
                      <a:endParaRPr lang="en-US" sz="1200" dirty="0"/>
                    </a:p>
                  </a:txBody>
                  <a:tcPr/>
                </a:tc>
                <a:extLst>
                  <a:ext uri="{0D108BD9-81ED-4DB2-BD59-A6C34878D82A}">
                    <a16:rowId xmlns:a16="http://schemas.microsoft.com/office/drawing/2014/main" val="2401602082"/>
                  </a:ext>
                </a:extLst>
              </a:tr>
              <a:tr h="516607">
                <a:tc>
                  <a:txBody>
                    <a:bodyPr/>
                    <a:lstStyle/>
                    <a:p>
                      <a:pPr algn="ctr"/>
                      <a:r>
                        <a:rPr lang="en-US" sz="1200" dirty="0"/>
                        <a:t>6</a:t>
                      </a:r>
                    </a:p>
                  </a:txBody>
                  <a:tcPr/>
                </a:tc>
                <a:tc>
                  <a:txBody>
                    <a:bodyPr/>
                    <a:lstStyle/>
                    <a:p>
                      <a:r>
                        <a:rPr lang="en-IN" sz="1200" b="1" dirty="0"/>
                        <a:t>Non-availability of cloud services in the desired region (Azure Cloud)</a:t>
                      </a:r>
                      <a:endParaRPr lang="en-US" sz="1200" b="1" dirty="0"/>
                    </a:p>
                  </a:txBody>
                  <a:tcPr/>
                </a:tc>
                <a:tc>
                  <a:txBody>
                    <a:bodyPr/>
                    <a:lstStyle/>
                    <a:p>
                      <a:r>
                        <a:rPr lang="en-IN" sz="1200" dirty="0"/>
                        <a:t>UAE Central resources on cloud will be primarily used and services which is not available in the same region will follow similar region which is used with ADP.</a:t>
                      </a:r>
                      <a:endParaRPr lang="en-US" sz="1200" dirty="0"/>
                    </a:p>
                  </a:txBody>
                  <a:tcPr/>
                </a:tc>
                <a:extLst>
                  <a:ext uri="{0D108BD9-81ED-4DB2-BD59-A6C34878D82A}">
                    <a16:rowId xmlns:a16="http://schemas.microsoft.com/office/drawing/2014/main" val="3380548681"/>
                  </a:ext>
                </a:extLst>
              </a:tr>
              <a:tr h="516607">
                <a:tc>
                  <a:txBody>
                    <a:bodyPr/>
                    <a:lstStyle/>
                    <a:p>
                      <a:pPr algn="ctr"/>
                      <a:r>
                        <a:rPr lang="en-US" sz="1200" dirty="0"/>
                        <a:t>7</a:t>
                      </a:r>
                    </a:p>
                  </a:txBody>
                  <a:tcPr/>
                </a:tc>
                <a:tc>
                  <a:txBody>
                    <a:bodyPr/>
                    <a:lstStyle/>
                    <a:p>
                      <a:r>
                        <a:rPr lang="en-IN" sz="1200" b="1" dirty="0"/>
                        <a:t>Poor Code Quality </a:t>
                      </a:r>
                      <a:endParaRPr lang="en-US" sz="1200" b="1" dirty="0"/>
                    </a:p>
                  </a:txBody>
                  <a:tcPr/>
                </a:tc>
                <a:tc>
                  <a:txBody>
                    <a:bodyPr/>
                    <a:lstStyle/>
                    <a:p>
                      <a:r>
                        <a:rPr lang="en-IN" sz="1200" dirty="0"/>
                        <a:t>Pre-defined quality gates will be configured with auto-scanning tools like SonarQube in CI/CD pipelines at different level of deliveries e.g. dev environment, repo level integration, QA servers, pre-production environment etc.</a:t>
                      </a:r>
                      <a:endParaRPr lang="en-US" sz="1200" dirty="0"/>
                    </a:p>
                  </a:txBody>
                  <a:tcPr/>
                </a:tc>
                <a:extLst>
                  <a:ext uri="{0D108BD9-81ED-4DB2-BD59-A6C34878D82A}">
                    <a16:rowId xmlns:a16="http://schemas.microsoft.com/office/drawing/2014/main" val="172220132"/>
                  </a:ext>
                </a:extLst>
              </a:tr>
              <a:tr h="516607">
                <a:tc>
                  <a:txBody>
                    <a:bodyPr/>
                    <a:lstStyle/>
                    <a:p>
                      <a:pPr algn="ctr"/>
                      <a:r>
                        <a:rPr lang="en-US" sz="1200" dirty="0"/>
                        <a:t>8</a:t>
                      </a:r>
                    </a:p>
                  </a:txBody>
                  <a:tcPr/>
                </a:tc>
                <a:tc>
                  <a:txBody>
                    <a:bodyPr/>
                    <a:lstStyle/>
                    <a:p>
                      <a:r>
                        <a:rPr lang="en-IN" sz="1200" b="1" dirty="0"/>
                        <a:t>Insufficient Quality Assurance</a:t>
                      </a:r>
                      <a:endParaRPr lang="en-US" sz="1200" b="1" dirty="0"/>
                    </a:p>
                  </a:txBody>
                  <a:tcPr/>
                </a:tc>
                <a:tc>
                  <a:txBody>
                    <a:bodyPr/>
                    <a:lstStyle/>
                    <a:p>
                      <a:r>
                        <a:rPr lang="en-IN" sz="1200" dirty="0"/>
                        <a:t>Testing guidelines has been created to share with the partners with with RFP for the following criteria: 1. Usability Testing Criteria 2. Functional Testing Criteria 3.Compatibility Testing Criteria 4. Database Testing Criteria 5. Performance Testing Criteria 6. Security Testing Criteria 7. Driver Mobile App Testing Criteria 8. Browser Compatibility Testing Criteria etc.</a:t>
                      </a:r>
                      <a:endParaRPr lang="en-US" sz="1200" dirty="0"/>
                    </a:p>
                  </a:txBody>
                  <a:tcPr/>
                </a:tc>
                <a:extLst>
                  <a:ext uri="{0D108BD9-81ED-4DB2-BD59-A6C34878D82A}">
                    <a16:rowId xmlns:a16="http://schemas.microsoft.com/office/drawing/2014/main" val="2228789830"/>
                  </a:ext>
                </a:extLst>
              </a:tr>
              <a:tr h="516607">
                <a:tc>
                  <a:txBody>
                    <a:bodyPr/>
                    <a:lstStyle/>
                    <a:p>
                      <a:pPr algn="ctr"/>
                      <a:r>
                        <a:rPr lang="en-US" sz="1200" dirty="0"/>
                        <a:t>9</a:t>
                      </a:r>
                    </a:p>
                  </a:txBody>
                  <a:tcPr/>
                </a:tc>
                <a:tc>
                  <a:txBody>
                    <a:bodyPr/>
                    <a:lstStyle/>
                    <a:p>
                      <a:r>
                        <a:rPr lang="en-IN" sz="1200" b="1" dirty="0"/>
                        <a:t>Lack of Business Continuity and Disaster Recovery Plan</a:t>
                      </a:r>
                      <a:endParaRPr lang="en-US" sz="1200" b="1" dirty="0"/>
                    </a:p>
                  </a:txBody>
                  <a:tcPr/>
                </a:tc>
                <a:tc>
                  <a:txBody>
                    <a:bodyPr/>
                    <a:lstStyle/>
                    <a:p>
                      <a:r>
                        <a:rPr lang="en-IN" sz="1200" dirty="0"/>
                        <a:t>Pre-defined disaster recovery KPIs and compliance to use the industry best practiced approach and detailed document will be created with partner with the existing BC&amp;DR post partner selection.</a:t>
                      </a:r>
                      <a:endParaRPr lang="en-US" sz="1200" dirty="0"/>
                    </a:p>
                  </a:txBody>
                  <a:tcPr/>
                </a:tc>
                <a:extLst>
                  <a:ext uri="{0D108BD9-81ED-4DB2-BD59-A6C34878D82A}">
                    <a16:rowId xmlns:a16="http://schemas.microsoft.com/office/drawing/2014/main" val="1519086263"/>
                  </a:ext>
                </a:extLst>
              </a:tr>
              <a:tr h="516607">
                <a:tc>
                  <a:txBody>
                    <a:bodyPr/>
                    <a:lstStyle/>
                    <a:p>
                      <a:pPr algn="ctr"/>
                      <a:r>
                        <a:rPr lang="en-US" sz="1200" dirty="0"/>
                        <a:t>10</a:t>
                      </a:r>
                    </a:p>
                  </a:txBody>
                  <a:tcPr/>
                </a:tc>
                <a:tc>
                  <a:txBody>
                    <a:bodyPr/>
                    <a:lstStyle/>
                    <a:p>
                      <a:r>
                        <a:rPr lang="en-IN" sz="1200" b="1" dirty="0"/>
                        <a:t>Higher Infra Utilization and Costing </a:t>
                      </a:r>
                      <a:endParaRPr lang="en-US" sz="1200" b="1" dirty="0"/>
                    </a:p>
                  </a:txBody>
                  <a:tcPr/>
                </a:tc>
                <a:tc>
                  <a:txBody>
                    <a:bodyPr/>
                    <a:lstStyle/>
                    <a:p>
                      <a:r>
                        <a:rPr lang="en-IN" sz="1200" dirty="0"/>
                        <a:t>The infrastructure pre-evaluated cost has been created based on the ADP current infra utilization and compared later with the partner's proposal and will be optimized on different layers will well defined plans.</a:t>
                      </a:r>
                      <a:endParaRPr lang="en-US" sz="1200" dirty="0"/>
                    </a:p>
                  </a:txBody>
                  <a:tcPr/>
                </a:tc>
                <a:extLst>
                  <a:ext uri="{0D108BD9-81ED-4DB2-BD59-A6C34878D82A}">
                    <a16:rowId xmlns:a16="http://schemas.microsoft.com/office/drawing/2014/main" val="1448759116"/>
                  </a:ext>
                </a:extLst>
              </a:tr>
            </a:tbl>
          </a:graphicData>
        </a:graphic>
      </p:graphicFrame>
    </p:spTree>
    <p:extLst>
      <p:ext uri="{BB962C8B-B14F-4D97-AF65-F5344CB8AC3E}">
        <p14:creationId xmlns:p14="http://schemas.microsoft.com/office/powerpoint/2010/main" val="3824048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0A128F-7D50-D142-A320-A254E7A3DB07}"/>
              </a:ext>
            </a:extLst>
          </p:cNvPr>
          <p:cNvSpPr>
            <a:spLocks noGrp="1"/>
          </p:cNvSpPr>
          <p:nvPr>
            <p:ph type="body" sz="quarter" idx="15"/>
          </p:nvPr>
        </p:nvSpPr>
        <p:spPr/>
        <p:txBody>
          <a:bodyPr/>
          <a:lstStyle/>
          <a:p>
            <a:r>
              <a:rPr lang="en-US" dirty="0"/>
              <a:t>ALMP Applications Security Tools in Automated CI/CD Pipeline</a:t>
            </a:r>
          </a:p>
        </p:txBody>
      </p:sp>
      <p:sp>
        <p:nvSpPr>
          <p:cNvPr id="3" name="Text Placeholder 2">
            <a:extLst>
              <a:ext uri="{FF2B5EF4-FFF2-40B4-BE49-F238E27FC236}">
                <a16:creationId xmlns:a16="http://schemas.microsoft.com/office/drawing/2014/main" id="{0F239388-8053-A84D-802D-16332C45B135}"/>
              </a:ext>
            </a:extLst>
          </p:cNvPr>
          <p:cNvSpPr>
            <a:spLocks noGrp="1"/>
          </p:cNvSpPr>
          <p:nvPr>
            <p:ph type="body" sz="quarter" idx="20"/>
          </p:nvPr>
        </p:nvSpPr>
        <p:spPr>
          <a:xfrm>
            <a:off x="443340" y="863987"/>
            <a:ext cx="11291460" cy="1214195"/>
          </a:xfrm>
        </p:spPr>
        <p:txBody>
          <a:bodyPr>
            <a:normAutofit/>
          </a:bodyPr>
          <a:lstStyle/>
          <a:p>
            <a:r>
              <a:rPr lang="en-US" sz="1800" dirty="0"/>
              <a:t>Methodologies and tooling for dynamic and static security testing Composite and OSS license analysis benefits Secrets and analysis and secrets management approaches in distributed applications Security automation and integration in CI/CD.</a:t>
            </a:r>
          </a:p>
        </p:txBody>
      </p:sp>
      <p:sp>
        <p:nvSpPr>
          <p:cNvPr id="5" name="Text Placeholder 4">
            <a:extLst>
              <a:ext uri="{FF2B5EF4-FFF2-40B4-BE49-F238E27FC236}">
                <a16:creationId xmlns:a16="http://schemas.microsoft.com/office/drawing/2014/main" id="{D9594C62-B690-ED4D-92D4-50D60D54301B}"/>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51B4BB95-2842-A54B-916C-D3D234CB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2237024"/>
            <a:ext cx="10185486" cy="3336869"/>
          </a:xfrm>
          <a:prstGeom prst="rect">
            <a:avLst/>
          </a:prstGeom>
        </p:spPr>
      </p:pic>
    </p:spTree>
    <p:extLst>
      <p:ext uri="{BB962C8B-B14F-4D97-AF65-F5344CB8AC3E}">
        <p14:creationId xmlns:p14="http://schemas.microsoft.com/office/powerpoint/2010/main" val="1097642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6EAD4-BBA7-2245-8394-FCC6CCAEA3BA}"/>
              </a:ext>
            </a:extLst>
          </p:cNvPr>
          <p:cNvSpPr>
            <a:spLocks noGrp="1"/>
          </p:cNvSpPr>
          <p:nvPr>
            <p:ph type="body" sz="quarter" idx="15"/>
          </p:nvPr>
        </p:nvSpPr>
        <p:spPr/>
        <p:txBody>
          <a:bodyPr/>
          <a:lstStyle/>
          <a:p>
            <a:r>
              <a:rPr lang="en-US" dirty="0"/>
              <a:t>Integrated Security Testing Within CI/CD Pipeline</a:t>
            </a:r>
          </a:p>
        </p:txBody>
      </p:sp>
      <p:sp>
        <p:nvSpPr>
          <p:cNvPr id="3" name="Text Placeholder 2">
            <a:extLst>
              <a:ext uri="{FF2B5EF4-FFF2-40B4-BE49-F238E27FC236}">
                <a16:creationId xmlns:a16="http://schemas.microsoft.com/office/drawing/2014/main" id="{CA902EA5-1675-C94C-B228-16C4BEE50D0F}"/>
              </a:ext>
            </a:extLst>
          </p:cNvPr>
          <p:cNvSpPr>
            <a:spLocks noGrp="1"/>
          </p:cNvSpPr>
          <p:nvPr>
            <p:ph type="body" sz="quarter" idx="20"/>
          </p:nvPr>
        </p:nvSpPr>
        <p:spPr/>
        <p:txBody>
          <a:bodyPr/>
          <a:lstStyle/>
          <a:p>
            <a:r>
              <a:rPr lang="en-US" dirty="0"/>
              <a:t>Security testing will be automated and integrated withing the CI/CD Pipeline with the following step by step workflow:</a:t>
            </a:r>
          </a:p>
        </p:txBody>
      </p:sp>
      <p:sp>
        <p:nvSpPr>
          <p:cNvPr id="5" name="Text Placeholder 4">
            <a:extLst>
              <a:ext uri="{FF2B5EF4-FFF2-40B4-BE49-F238E27FC236}">
                <a16:creationId xmlns:a16="http://schemas.microsoft.com/office/drawing/2014/main" id="{2CF2500D-304D-E146-9695-C6FE525938B1}"/>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E5926B65-90D4-A341-8284-A5542D98A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675" y="1476035"/>
            <a:ext cx="10351324" cy="5212897"/>
          </a:xfrm>
          <a:prstGeom prst="rect">
            <a:avLst/>
          </a:prstGeom>
        </p:spPr>
      </p:pic>
    </p:spTree>
    <p:extLst>
      <p:ext uri="{BB962C8B-B14F-4D97-AF65-F5344CB8AC3E}">
        <p14:creationId xmlns:p14="http://schemas.microsoft.com/office/powerpoint/2010/main" val="30560531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AF214-F0DD-3946-8093-933F4257A319}"/>
              </a:ext>
            </a:extLst>
          </p:cNvPr>
          <p:cNvSpPr>
            <a:spLocks noGrp="1"/>
          </p:cNvSpPr>
          <p:nvPr>
            <p:ph type="body" sz="quarter" idx="15"/>
          </p:nvPr>
        </p:nvSpPr>
        <p:spPr/>
        <p:txBody>
          <a:bodyPr/>
          <a:lstStyle/>
          <a:p>
            <a:r>
              <a:rPr lang="en-US" dirty="0"/>
              <a:t>Automated Security Testing - Development</a:t>
            </a:r>
          </a:p>
        </p:txBody>
      </p:sp>
      <p:sp>
        <p:nvSpPr>
          <p:cNvPr id="3" name="Text Placeholder 2">
            <a:extLst>
              <a:ext uri="{FF2B5EF4-FFF2-40B4-BE49-F238E27FC236}">
                <a16:creationId xmlns:a16="http://schemas.microsoft.com/office/drawing/2014/main" id="{52725C64-A53E-0342-AEC8-5AB39E29CE20}"/>
              </a:ext>
            </a:extLst>
          </p:cNvPr>
          <p:cNvSpPr>
            <a:spLocks noGrp="1"/>
          </p:cNvSpPr>
          <p:nvPr>
            <p:ph type="body" sz="quarter" idx="20"/>
          </p:nvPr>
        </p:nvSpPr>
        <p:spPr/>
        <p:txBody>
          <a:bodyPr/>
          <a:lstStyle/>
          <a:p>
            <a:r>
              <a:rPr lang="en-US" dirty="0"/>
              <a:t>Security testing will be automated during the development with the workflow shown below:</a:t>
            </a:r>
          </a:p>
        </p:txBody>
      </p:sp>
      <p:sp>
        <p:nvSpPr>
          <p:cNvPr id="5" name="Text Placeholder 4">
            <a:extLst>
              <a:ext uri="{FF2B5EF4-FFF2-40B4-BE49-F238E27FC236}">
                <a16:creationId xmlns:a16="http://schemas.microsoft.com/office/drawing/2014/main" id="{3CBCA7FD-1B79-8A44-9D45-FB06B7C5E92B}"/>
              </a:ext>
            </a:extLst>
          </p:cNvPr>
          <p:cNvSpPr>
            <a:spLocks noGrp="1"/>
          </p:cNvSpPr>
          <p:nvPr>
            <p:ph type="body" sz="quarter" idx="21"/>
          </p:nvPr>
        </p:nvSpPr>
        <p:spPr/>
        <p:txBody>
          <a:bodyPr>
            <a:normAutofit fontScale="70000" lnSpcReduction="20000"/>
          </a:bodyPr>
          <a:lstStyle/>
          <a:p>
            <a:endParaRPr lang="en-US" dirty="0"/>
          </a:p>
        </p:txBody>
      </p:sp>
      <p:pic>
        <p:nvPicPr>
          <p:cNvPr id="13" name="Picture 12" descr="Diagram&#10;&#10;Description automatically generated">
            <a:extLst>
              <a:ext uri="{FF2B5EF4-FFF2-40B4-BE49-F238E27FC236}">
                <a16:creationId xmlns:a16="http://schemas.microsoft.com/office/drawing/2014/main" id="{60A561BA-725E-074E-B539-3F110A6B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07" y="1055197"/>
            <a:ext cx="8540585" cy="5761238"/>
          </a:xfrm>
          <a:prstGeom prst="rect">
            <a:avLst/>
          </a:prstGeom>
        </p:spPr>
      </p:pic>
    </p:spTree>
    <p:extLst>
      <p:ext uri="{BB962C8B-B14F-4D97-AF65-F5344CB8AC3E}">
        <p14:creationId xmlns:p14="http://schemas.microsoft.com/office/powerpoint/2010/main" val="21121419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82084-42CF-0317-189D-0A669D2D3F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1278A58-8027-E1E5-829C-BF65C6C42DA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E37A740-A5ED-043E-215F-8C41C2CB8E86}"/>
              </a:ext>
            </a:extLst>
          </p:cNvPr>
          <p:cNvSpPr>
            <a:spLocks noGrp="1"/>
          </p:cNvSpPr>
          <p:nvPr>
            <p:ph type="body" sz="quarter" idx="16"/>
          </p:nvPr>
        </p:nvSpPr>
        <p:spPr>
          <a:xfrm>
            <a:off x="304794" y="2978427"/>
            <a:ext cx="11291460" cy="901146"/>
          </a:xfrm>
        </p:spPr>
        <p:txBody>
          <a:bodyPr>
            <a:normAutofit/>
          </a:bodyPr>
          <a:lstStyle/>
          <a:p>
            <a:pPr marL="0" indent="0" algn="ctr">
              <a:buNone/>
            </a:pPr>
            <a:r>
              <a:rPr lang="en-US" sz="4800" dirty="0"/>
              <a:t>Google Last Mile Fleet Solution</a:t>
            </a:r>
          </a:p>
        </p:txBody>
      </p:sp>
      <p:sp>
        <p:nvSpPr>
          <p:cNvPr id="5" name="Text Placeholder 4">
            <a:extLst>
              <a:ext uri="{FF2B5EF4-FFF2-40B4-BE49-F238E27FC236}">
                <a16:creationId xmlns:a16="http://schemas.microsoft.com/office/drawing/2014/main" id="{78BBBAE6-5EC1-ED9B-9F1B-48A9E18F8FB9}"/>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01893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03A8E-8B7F-8093-96EA-FCD6326CAF62}"/>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D564BF21-428C-1708-9A5A-E90234C1011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19FBE91-84BF-B725-4EE1-69515FDE2F8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7C683103-B0B9-93D5-10CA-BADF1EDCC083}"/>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D9FD42BF-4883-BE87-D296-E15F335B3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89" y="1159174"/>
            <a:ext cx="11417441" cy="5364066"/>
          </a:xfrm>
          <a:prstGeom prst="rect">
            <a:avLst/>
          </a:prstGeom>
        </p:spPr>
      </p:pic>
    </p:spTree>
    <p:extLst>
      <p:ext uri="{BB962C8B-B14F-4D97-AF65-F5344CB8AC3E}">
        <p14:creationId xmlns:p14="http://schemas.microsoft.com/office/powerpoint/2010/main" val="126855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EE6-6A5F-EE7D-27AE-9472AEC7ECE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94908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21065E-A7AF-0535-FB5C-FC91DD8C8008}"/>
              </a:ext>
            </a:extLst>
          </p:cNvPr>
          <p:cNvSpPr>
            <a:spLocks noGrp="1"/>
          </p:cNvSpPr>
          <p:nvPr>
            <p:ph type="body" sz="quarter" idx="15"/>
          </p:nvPr>
        </p:nvSpPr>
        <p:spPr/>
        <p:txBody>
          <a:bodyPr/>
          <a:lstStyle/>
          <a:p>
            <a:r>
              <a:rPr lang="en-US" dirty="0"/>
              <a:t>Azure – Data Warehouse, Data Factory and </a:t>
            </a:r>
            <a:r>
              <a:rPr lang="en-US" dirty="0" err="1"/>
              <a:t>PowerBi</a:t>
            </a:r>
            <a:r>
              <a:rPr lang="en-US" dirty="0"/>
              <a:t> Visualization</a:t>
            </a:r>
          </a:p>
        </p:txBody>
      </p:sp>
      <p:sp>
        <p:nvSpPr>
          <p:cNvPr id="3" name="Text Placeholder 2">
            <a:extLst>
              <a:ext uri="{FF2B5EF4-FFF2-40B4-BE49-F238E27FC236}">
                <a16:creationId xmlns:a16="http://schemas.microsoft.com/office/drawing/2014/main" id="{6A1F83F7-A5F7-DC46-31FF-359221216A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D1CB4F-9DF5-D493-B9CA-338A96466EB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AA9C252-2C3C-1E67-5952-72D56877A75E}"/>
              </a:ext>
            </a:extLst>
          </p:cNvPr>
          <p:cNvSpPr>
            <a:spLocks noGrp="1"/>
          </p:cNvSpPr>
          <p:nvPr>
            <p:ph type="body" sz="quarter" idx="21"/>
          </p:nvPr>
        </p:nvSpPr>
        <p:spPr/>
        <p:txBody>
          <a:bodyPr>
            <a:normAutofit fontScale="70000" lnSpcReduction="20000"/>
          </a:bodyPr>
          <a:lstStyle/>
          <a:p>
            <a:endParaRPr lang="en-US"/>
          </a:p>
        </p:txBody>
      </p:sp>
      <p:pic>
        <p:nvPicPr>
          <p:cNvPr id="1026" name="Picture 2" descr="Data warehousing and analytics - Azure Architecture Center | Microsoft Learn">
            <a:extLst>
              <a:ext uri="{FF2B5EF4-FFF2-40B4-BE49-F238E27FC236}">
                <a16:creationId xmlns:a16="http://schemas.microsoft.com/office/drawing/2014/main" id="{94096F43-757B-8125-BCF8-48EC9CAE6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52" y="1252116"/>
            <a:ext cx="11282762" cy="441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20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E3C0F-8128-D9D9-BCB2-EBD7A20CF54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2C7F886-3397-8B09-CF91-3391802A833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E7BB973-E770-079F-5336-CF700B55542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381520B-1644-B62A-BB98-9A9E49E1AEEE}"/>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67A374C-288D-02D3-391E-7E72A7F14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27" y="1147233"/>
            <a:ext cx="11291459"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225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3FC3F-C26E-13BE-702B-EFF764DB72D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C14DBCDA-AAC2-153B-4C78-0360DC72F7F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6F37A4-CB62-257F-400C-BD8C1A89A1F8}"/>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EA51A9-EBA1-4BD7-FC6F-643F9F395ECA}"/>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771BE9A2-F1C9-28F4-2067-113658F5D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1147233"/>
            <a:ext cx="11305632" cy="575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524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4E40B-31CB-00F7-B560-3C140D58EA2A}"/>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333A487-FF8A-89DD-E89A-D2DC4B9862C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D232909-5E8A-193C-C417-B2F81694406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F5EBEF0-6893-85E8-4363-61FD03CD937F}"/>
              </a:ext>
            </a:extLst>
          </p:cNvPr>
          <p:cNvSpPr>
            <a:spLocks noGrp="1"/>
          </p:cNvSpPr>
          <p:nvPr>
            <p:ph type="body" sz="quarter" idx="21"/>
          </p:nvPr>
        </p:nvSpPr>
        <p:spPr/>
        <p:txBody>
          <a:bodyPr>
            <a:normAutofit fontScale="70000" lnSpcReduction="20000"/>
          </a:bodyPr>
          <a:lstStyle/>
          <a:p>
            <a:endParaRPr lang="en-US"/>
          </a:p>
        </p:txBody>
      </p:sp>
      <p:pic>
        <p:nvPicPr>
          <p:cNvPr id="4098" name="Picture 2" descr="Big Data - Data Warehouse - Data Warehouse Modern Architecture - Data -  Magestore">
            <a:extLst>
              <a:ext uri="{FF2B5EF4-FFF2-40B4-BE49-F238E27FC236}">
                <a16:creationId xmlns:a16="http://schemas.microsoft.com/office/drawing/2014/main" id="{66EF770D-418A-4158-4C57-E280E7133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7775"/>
            <a:ext cx="121920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69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E150D-3E66-F7BA-C6DE-86CD42ED9A5F}"/>
              </a:ext>
            </a:extLst>
          </p:cNvPr>
          <p:cNvSpPr>
            <a:spLocks noGrp="1"/>
          </p:cNvSpPr>
          <p:nvPr>
            <p:ph type="body" sz="quarter" idx="15"/>
          </p:nvPr>
        </p:nvSpPr>
        <p:spPr/>
        <p:txBody>
          <a:bodyPr/>
          <a:lstStyle/>
          <a:p>
            <a:r>
              <a:rPr lang="en-US" dirty="0"/>
              <a:t>AMLP – Virtual Desktop Interface (VDI) Setup Framework</a:t>
            </a:r>
          </a:p>
        </p:txBody>
      </p:sp>
      <p:sp>
        <p:nvSpPr>
          <p:cNvPr id="3" name="Text Placeholder 2">
            <a:extLst>
              <a:ext uri="{FF2B5EF4-FFF2-40B4-BE49-F238E27FC236}">
                <a16:creationId xmlns:a16="http://schemas.microsoft.com/office/drawing/2014/main" id="{4756917A-4E4D-E007-92D0-63EC6DFAD45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BD38EEE-7BA9-B139-4585-D5FF8801E62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EF821C3-F176-4B11-9B6C-5F4981CB81C2}"/>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AB6BC134-15A0-A009-CDCF-AA5D4B699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0" y="1147233"/>
            <a:ext cx="12009099"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302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60CE7-2F26-47C3-2CDD-22F6ED105349}"/>
              </a:ext>
            </a:extLst>
          </p:cNvPr>
          <p:cNvSpPr>
            <a:spLocks noGrp="1"/>
          </p:cNvSpPr>
          <p:nvPr>
            <p:ph type="body" sz="quarter" idx="15"/>
          </p:nvPr>
        </p:nvSpPr>
        <p:spPr/>
        <p:txBody>
          <a:bodyPr/>
          <a:lstStyle/>
          <a:p>
            <a:r>
              <a:rPr lang="en-US" dirty="0"/>
              <a:t>ALMP VDI – Azure Required Resources and </a:t>
            </a:r>
            <a:r>
              <a:rPr lang="en-US" dirty="0" err="1"/>
              <a:t>BoQ</a:t>
            </a:r>
            <a:endParaRPr lang="en-US" dirty="0"/>
          </a:p>
        </p:txBody>
      </p:sp>
      <p:sp>
        <p:nvSpPr>
          <p:cNvPr id="3" name="Text Placeholder 2">
            <a:extLst>
              <a:ext uri="{FF2B5EF4-FFF2-40B4-BE49-F238E27FC236}">
                <a16:creationId xmlns:a16="http://schemas.microsoft.com/office/drawing/2014/main" id="{5D96191E-DC52-2DD3-05EA-D9533DB7946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821E9D3-4E17-6E99-B242-1B6EDD9C2356}"/>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0A86B8B-DDEE-D804-F09B-977C90405BBA}"/>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text, application&#10;&#10;Description automatically generated">
            <a:extLst>
              <a:ext uri="{FF2B5EF4-FFF2-40B4-BE49-F238E27FC236}">
                <a16:creationId xmlns:a16="http://schemas.microsoft.com/office/drawing/2014/main" id="{9882B22A-FFCB-6049-AD4B-8277A56E7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7233"/>
            <a:ext cx="11252750" cy="4630112"/>
          </a:xfrm>
          <a:prstGeom prst="rect">
            <a:avLst/>
          </a:prstGeom>
        </p:spPr>
      </p:pic>
      <p:sp>
        <p:nvSpPr>
          <p:cNvPr id="10" name="TextBox 9">
            <a:extLst>
              <a:ext uri="{FF2B5EF4-FFF2-40B4-BE49-F238E27FC236}">
                <a16:creationId xmlns:a16="http://schemas.microsoft.com/office/drawing/2014/main" id="{33955F29-B81E-4FB2-A19D-A905A2ACAD8B}"/>
              </a:ext>
            </a:extLst>
          </p:cNvPr>
          <p:cNvSpPr txBox="1"/>
          <p:nvPr/>
        </p:nvSpPr>
        <p:spPr>
          <a:xfrm>
            <a:off x="443028" y="6151418"/>
            <a:ext cx="11624281" cy="307777"/>
          </a:xfrm>
          <a:prstGeom prst="rect">
            <a:avLst/>
          </a:prstGeom>
          <a:noFill/>
        </p:spPr>
        <p:txBody>
          <a:bodyPr wrap="square" rtlCol="0">
            <a:spAutoFit/>
          </a:bodyPr>
          <a:lstStyle/>
          <a:p>
            <a:r>
              <a:rPr lang="en-IN" sz="1400" b="0" i="1" dirty="0">
                <a:solidFill>
                  <a:srgbClr val="C00000"/>
                </a:solidFill>
                <a:effectLst/>
                <a:latin typeface="Arial" panose="020B0604020202020204" pitchFamily="34" charset="0"/>
              </a:rPr>
              <a:t>Note: Americana ALMP | Azure Virtual Desktop - 1 Years RI (online pricing $1,702.60 after CSP discount $1,490.62)</a:t>
            </a:r>
            <a:endParaRPr lang="en-US" sz="1400" i="1" dirty="0">
              <a:solidFill>
                <a:srgbClr val="C00000"/>
              </a:solidFill>
            </a:endParaRPr>
          </a:p>
        </p:txBody>
      </p:sp>
    </p:spTree>
    <p:extLst>
      <p:ext uri="{BB962C8B-B14F-4D97-AF65-F5344CB8AC3E}">
        <p14:creationId xmlns:p14="http://schemas.microsoft.com/office/powerpoint/2010/main" val="3342312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7584AD-A5F0-8745-A06C-1F93B735A163}"/>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58A39647-F67D-D546-AB2F-36AFEB5D65F1}"/>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5807C9B5-372E-5A4F-B322-DB365B70D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2956"/>
            <a:ext cx="12192000" cy="407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71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D32DB1C-5198-DA1A-2D4D-7B99DF076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326" y="0"/>
            <a:ext cx="5931674" cy="3396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401D25C-3613-522F-624E-687FED029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764"/>
            <a:ext cx="6186115" cy="3351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3976662-99BD-DE51-090F-761847F75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12192000" cy="3351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39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BDDE-490D-1402-8566-982CE2C9116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C9D925-8102-1DCE-78D7-B72C1DF5C85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DB504FC0-D814-0590-B4EA-C324461C3D82}"/>
              </a:ext>
            </a:extLst>
          </p:cNvPr>
          <p:cNvSpPr>
            <a:spLocks noGrp="1"/>
          </p:cNvSpPr>
          <p:nvPr>
            <p:ph type="body" idx="2"/>
          </p:nvPr>
        </p:nvSpPr>
        <p:spPr/>
        <p:txBody>
          <a:bodyPr/>
          <a:lstStyle/>
          <a:p>
            <a:endParaRPr lang="en-US"/>
          </a:p>
        </p:txBody>
      </p:sp>
      <p:pic>
        <p:nvPicPr>
          <p:cNvPr id="4098" name="Picture 2" descr="Anyone know of locations best to catch Grimer and Koffing ...">
            <a:extLst>
              <a:ext uri="{FF2B5EF4-FFF2-40B4-BE49-F238E27FC236}">
                <a16:creationId xmlns:a16="http://schemas.microsoft.com/office/drawing/2014/main" id="{71806970-9B41-2BAB-D50F-3395ABEC9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94" y="754380"/>
            <a:ext cx="11344807" cy="597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3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3E0B-73D9-6971-5B1A-9C21B69DE0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F0DD427-57AF-4A39-FD3F-E56BB2A4AB5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1818BFC-1022-9F7B-90A5-F1361C60373C}"/>
              </a:ext>
            </a:extLst>
          </p:cNvPr>
          <p:cNvSpPr>
            <a:spLocks noGrp="1"/>
          </p:cNvSpPr>
          <p:nvPr>
            <p:ph type="body" idx="2"/>
          </p:nvPr>
        </p:nvSpPr>
        <p:spPr/>
        <p:txBody>
          <a:bodyPr/>
          <a:lstStyle/>
          <a:p>
            <a:endParaRPr lang="en-US"/>
          </a:p>
        </p:txBody>
      </p:sp>
      <p:pic>
        <p:nvPicPr>
          <p:cNvPr id="1026" name="Picture 2">
            <a:extLst>
              <a:ext uri="{FF2B5EF4-FFF2-40B4-BE49-F238E27FC236}">
                <a16:creationId xmlns:a16="http://schemas.microsoft.com/office/drawing/2014/main" id="{57EF6463-40B6-BF28-DABB-624236C24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775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566E-69B0-7221-A20A-EF1BC21E0E7F}"/>
              </a:ext>
            </a:extLst>
          </p:cNvPr>
          <p:cNvSpPr>
            <a:spLocks noGrp="1"/>
          </p:cNvSpPr>
          <p:nvPr>
            <p:ph type="title"/>
          </p:nvPr>
        </p:nvSpPr>
        <p:spPr>
          <a:xfrm>
            <a:off x="423595" y="289940"/>
            <a:ext cx="11344808" cy="304699"/>
          </a:xfrm>
        </p:spPr>
        <p:txBody>
          <a:bodyPr/>
          <a:lstStyle/>
          <a:p>
            <a:r>
              <a:rPr lang="en-US" dirty="0"/>
              <a:t>Optimize Route Operations with Dynamic Geofencing</a:t>
            </a:r>
          </a:p>
        </p:txBody>
      </p:sp>
      <p:pic>
        <p:nvPicPr>
          <p:cNvPr id="2050" name="Picture 2">
            <a:extLst>
              <a:ext uri="{FF2B5EF4-FFF2-40B4-BE49-F238E27FC236}">
                <a16:creationId xmlns:a16="http://schemas.microsoft.com/office/drawing/2014/main" id="{44005FBA-7DBB-15E4-A145-500243C72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95" y="571500"/>
            <a:ext cx="11344808"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9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204B-FF66-D4CC-B7D7-AAED7A3912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F60B37-19CD-9513-A537-9325B0F5BA1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7BFDE1E-136F-9B54-FC91-B72BA14FD3BD}"/>
              </a:ext>
            </a:extLst>
          </p:cNvPr>
          <p:cNvSpPr>
            <a:spLocks noGrp="1"/>
          </p:cNvSpPr>
          <p:nvPr>
            <p:ph type="body" idx="2"/>
          </p:nvPr>
        </p:nvSpPr>
        <p:spPr/>
        <p:txBody>
          <a:bodyPr/>
          <a:lstStyle/>
          <a:p>
            <a:endParaRPr lang="en-US"/>
          </a:p>
        </p:txBody>
      </p:sp>
      <p:pic>
        <p:nvPicPr>
          <p:cNvPr id="3074" name="Picture 2">
            <a:extLst>
              <a:ext uri="{FF2B5EF4-FFF2-40B4-BE49-F238E27FC236}">
                <a16:creationId xmlns:a16="http://schemas.microsoft.com/office/drawing/2014/main" id="{2FDC5E6E-8103-C613-2CBA-C87412F0A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625220"/>
            <a:ext cx="11158803" cy="62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38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0EE557-8861-347F-6C7A-76D998F6C8D7}"/>
              </a:ext>
            </a:extLst>
          </p:cNvPr>
          <p:cNvSpPr>
            <a:spLocks noGrp="1"/>
          </p:cNvSpPr>
          <p:nvPr>
            <p:ph type="body" sz="quarter" idx="15"/>
          </p:nvPr>
        </p:nvSpPr>
        <p:spPr/>
        <p:txBody>
          <a:bodyPr/>
          <a:lstStyle/>
          <a:p>
            <a:r>
              <a:rPr lang="en-US" dirty="0"/>
              <a:t>Clubbed Order with Pooled Delivery Routing Optimizations </a:t>
            </a:r>
          </a:p>
        </p:txBody>
      </p:sp>
      <p:sp>
        <p:nvSpPr>
          <p:cNvPr id="3" name="Text Placeholder 2">
            <a:extLst>
              <a:ext uri="{FF2B5EF4-FFF2-40B4-BE49-F238E27FC236}">
                <a16:creationId xmlns:a16="http://schemas.microsoft.com/office/drawing/2014/main" id="{302B35CB-3E45-7763-C249-17E6FFBDC3E5}"/>
              </a:ext>
            </a:extLst>
          </p:cNvPr>
          <p:cNvSpPr>
            <a:spLocks noGrp="1"/>
          </p:cNvSpPr>
          <p:nvPr>
            <p:ph type="body" sz="quarter" idx="20"/>
          </p:nvPr>
        </p:nvSpPr>
        <p:spPr/>
        <p:txBody>
          <a:bodyPr/>
          <a:lstStyle/>
          <a:p>
            <a:endParaRPr lang="en-US"/>
          </a:p>
        </p:txBody>
      </p:sp>
      <p:sp>
        <p:nvSpPr>
          <p:cNvPr id="5" name="Text Placeholder 4">
            <a:extLst>
              <a:ext uri="{FF2B5EF4-FFF2-40B4-BE49-F238E27FC236}">
                <a16:creationId xmlns:a16="http://schemas.microsoft.com/office/drawing/2014/main" id="{4EBDA8C1-EABA-1381-0F0A-334AEEE4E9D1}"/>
              </a:ext>
            </a:extLst>
          </p:cNvPr>
          <p:cNvSpPr>
            <a:spLocks noGrp="1"/>
          </p:cNvSpPr>
          <p:nvPr>
            <p:ph type="body" sz="quarter" idx="21"/>
          </p:nvPr>
        </p:nvSpPr>
        <p:spPr/>
        <p:txBody>
          <a:bodyPr>
            <a:normAutofit fontScale="70000" lnSpcReduction="20000"/>
          </a:bodyPr>
          <a:lstStyle/>
          <a:p>
            <a:endParaRPr lang="en-US"/>
          </a:p>
        </p:txBody>
      </p:sp>
      <p:pic>
        <p:nvPicPr>
          <p:cNvPr id="6" name="Picture 5" descr="A map with a person riding a bike&#10;&#10;Description automatically generated">
            <a:extLst>
              <a:ext uri="{FF2B5EF4-FFF2-40B4-BE49-F238E27FC236}">
                <a16:creationId xmlns:a16="http://schemas.microsoft.com/office/drawing/2014/main" id="{926DF6CE-081A-118A-A35C-6A76FCBD76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027" y="1186884"/>
            <a:ext cx="11291460" cy="5553796"/>
          </a:xfrm>
          <a:prstGeom prst="rect">
            <a:avLst/>
          </a:prstGeom>
          <a:noFill/>
          <a:ln>
            <a:noFill/>
          </a:ln>
        </p:spPr>
      </p:pic>
    </p:spTree>
    <p:extLst>
      <p:ext uri="{BB962C8B-B14F-4D97-AF65-F5344CB8AC3E}">
        <p14:creationId xmlns:p14="http://schemas.microsoft.com/office/powerpoint/2010/main" val="425819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DF75CE-3643-DDFF-BC90-874A281BFD57}"/>
              </a:ext>
            </a:extLst>
          </p:cNvPr>
          <p:cNvSpPr>
            <a:spLocks noGrp="1"/>
          </p:cNvSpPr>
          <p:nvPr>
            <p:ph type="body" sz="quarter" idx="15"/>
          </p:nvPr>
        </p:nvSpPr>
        <p:spPr/>
        <p:txBody>
          <a:bodyPr/>
          <a:lstStyle/>
          <a:p>
            <a:r>
              <a:rPr lang="en-US" dirty="0" err="1"/>
              <a:t>ChatBot</a:t>
            </a:r>
            <a:r>
              <a:rPr lang="en-US" dirty="0"/>
              <a:t> Order Tracking Solutions</a:t>
            </a:r>
          </a:p>
        </p:txBody>
      </p:sp>
      <p:sp>
        <p:nvSpPr>
          <p:cNvPr id="3" name="Text Placeholder 2">
            <a:extLst>
              <a:ext uri="{FF2B5EF4-FFF2-40B4-BE49-F238E27FC236}">
                <a16:creationId xmlns:a16="http://schemas.microsoft.com/office/drawing/2014/main" id="{E1D79242-1ABD-D889-E60E-9EB7E094FE2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563200A-28EC-8BB7-39A1-51EE56A52BC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745A2408-9C0B-3114-B7E9-397C9C702EAE}"/>
              </a:ext>
            </a:extLst>
          </p:cNvPr>
          <p:cNvSpPr>
            <a:spLocks noGrp="1"/>
          </p:cNvSpPr>
          <p:nvPr>
            <p:ph type="body" sz="quarter" idx="21"/>
          </p:nvPr>
        </p:nvSpPr>
        <p:spPr/>
        <p:txBody>
          <a:bodyPr>
            <a:normAutofit fontScale="70000" lnSpcReduction="20000"/>
          </a:bodyPr>
          <a:lstStyle/>
          <a:p>
            <a:endParaRPr lang="en-US"/>
          </a:p>
        </p:txBody>
      </p:sp>
      <p:pic>
        <p:nvPicPr>
          <p:cNvPr id="1027" name="Picture 3">
            <a:extLst>
              <a:ext uri="{FF2B5EF4-FFF2-40B4-BE49-F238E27FC236}">
                <a16:creationId xmlns:a16="http://schemas.microsoft.com/office/drawing/2014/main" id="{DFF18694-197F-6683-E1F7-408263E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66" y="657284"/>
            <a:ext cx="11339993"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45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9144A-2957-4477-4981-D1E2819699C3}"/>
              </a:ext>
            </a:extLst>
          </p:cNvPr>
          <p:cNvSpPr>
            <a:spLocks noGrp="1"/>
          </p:cNvSpPr>
          <p:nvPr>
            <p:ph type="body" sz="quarter" idx="15"/>
          </p:nvPr>
        </p:nvSpPr>
        <p:spPr/>
        <p:txBody>
          <a:bodyPr/>
          <a:lstStyle/>
          <a:p>
            <a:r>
              <a:rPr lang="en-US" dirty="0"/>
              <a:t>Architecture Diagram for Chat GPT enabled Order Search</a:t>
            </a:r>
          </a:p>
        </p:txBody>
      </p:sp>
      <p:sp>
        <p:nvSpPr>
          <p:cNvPr id="3" name="Text Placeholder 2">
            <a:extLst>
              <a:ext uri="{FF2B5EF4-FFF2-40B4-BE49-F238E27FC236}">
                <a16:creationId xmlns:a16="http://schemas.microsoft.com/office/drawing/2014/main" id="{1EEA3DCB-70D7-5580-7073-D86F0D721DA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1C2D9FD-B8FB-21C4-D89A-070F99F58408}"/>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EC92DBC8-DC14-36B9-73DA-9D5A5B1CFB95}"/>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7A3DBB18-E0F7-514E-986A-7FAA36E05255}"/>
              </a:ext>
            </a:extLst>
          </p:cNvPr>
          <p:cNvPicPr>
            <a:picLocks noChangeAspect="1"/>
          </p:cNvPicPr>
          <p:nvPr/>
        </p:nvPicPr>
        <p:blipFill>
          <a:blip r:embed="rId2"/>
          <a:stretch>
            <a:fillRect/>
          </a:stretch>
        </p:blipFill>
        <p:spPr>
          <a:xfrm>
            <a:off x="457200" y="646208"/>
            <a:ext cx="11385793" cy="5525933"/>
          </a:xfrm>
          <a:prstGeom prst="rect">
            <a:avLst/>
          </a:prstGeom>
        </p:spPr>
      </p:pic>
    </p:spTree>
    <p:extLst>
      <p:ext uri="{BB962C8B-B14F-4D97-AF65-F5344CB8AC3E}">
        <p14:creationId xmlns:p14="http://schemas.microsoft.com/office/powerpoint/2010/main" val="207783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EE8954-90F1-BF01-7FE4-6C5D09A20C51}"/>
              </a:ext>
            </a:extLst>
          </p:cNvPr>
          <p:cNvSpPr>
            <a:spLocks noGrp="1"/>
          </p:cNvSpPr>
          <p:nvPr>
            <p:ph type="body" sz="quarter" idx="15"/>
          </p:nvPr>
        </p:nvSpPr>
        <p:spPr/>
        <p:txBody>
          <a:bodyPr/>
          <a:lstStyle/>
          <a:p>
            <a:r>
              <a:rPr lang="en-US" dirty="0"/>
              <a:t>ALMP Platform Expansion – Grow Phase</a:t>
            </a:r>
          </a:p>
        </p:txBody>
      </p:sp>
      <p:sp>
        <p:nvSpPr>
          <p:cNvPr id="5" name="Text Placeholder 4">
            <a:extLst>
              <a:ext uri="{FF2B5EF4-FFF2-40B4-BE49-F238E27FC236}">
                <a16:creationId xmlns:a16="http://schemas.microsoft.com/office/drawing/2014/main" id="{462C46C0-7639-D1B3-3C9E-AD8DAEC6066C}"/>
              </a:ext>
            </a:extLst>
          </p:cNvPr>
          <p:cNvSpPr>
            <a:spLocks noGrp="1"/>
          </p:cNvSpPr>
          <p:nvPr>
            <p:ph type="body" sz="quarter" idx="21"/>
          </p:nvPr>
        </p:nvSpPr>
        <p:spPr/>
        <p:txBody>
          <a:bodyPr>
            <a:normAutofit fontScale="70000" lnSpcReduction="20000"/>
          </a:bodyPr>
          <a:lstStyle/>
          <a:p>
            <a:endParaRPr lang="en-US"/>
          </a:p>
        </p:txBody>
      </p:sp>
      <p:pic>
        <p:nvPicPr>
          <p:cNvPr id="6" name="Picture 5">
            <a:extLst>
              <a:ext uri="{FF2B5EF4-FFF2-40B4-BE49-F238E27FC236}">
                <a16:creationId xmlns:a16="http://schemas.microsoft.com/office/drawing/2014/main" id="{97754F96-C23E-3E8A-FBEC-A3A1D4C4C362}"/>
              </a:ext>
            </a:extLst>
          </p:cNvPr>
          <p:cNvPicPr>
            <a:picLocks noChangeAspect="1"/>
          </p:cNvPicPr>
          <p:nvPr/>
        </p:nvPicPr>
        <p:blipFill>
          <a:blip r:embed="rId3"/>
          <a:stretch>
            <a:fillRect/>
          </a:stretch>
        </p:blipFill>
        <p:spPr>
          <a:xfrm>
            <a:off x="5517520" y="3230477"/>
            <a:ext cx="6674480" cy="3627523"/>
          </a:xfrm>
          <a:prstGeom prst="rect">
            <a:avLst/>
          </a:prstGeom>
        </p:spPr>
      </p:pic>
      <p:pic>
        <p:nvPicPr>
          <p:cNvPr id="15" name="Picture 14" descr="Diagram, timeline&#10;&#10;Description automatically generated">
            <a:extLst>
              <a:ext uri="{FF2B5EF4-FFF2-40B4-BE49-F238E27FC236}">
                <a16:creationId xmlns:a16="http://schemas.microsoft.com/office/drawing/2014/main" id="{1BD441FA-BCA1-EBC4-E73D-AECE0C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5" y="719773"/>
            <a:ext cx="6145681" cy="3295131"/>
          </a:xfrm>
          <a:prstGeom prst="rect">
            <a:avLst/>
          </a:prstGeom>
        </p:spPr>
      </p:pic>
      <p:cxnSp>
        <p:nvCxnSpPr>
          <p:cNvPr id="17" name="Straight Connector 16">
            <a:extLst>
              <a:ext uri="{FF2B5EF4-FFF2-40B4-BE49-F238E27FC236}">
                <a16:creationId xmlns:a16="http://schemas.microsoft.com/office/drawing/2014/main" id="{CFCC3895-7B46-5575-3452-D0F3D7FF2B61}"/>
              </a:ext>
            </a:extLst>
          </p:cNvPr>
          <p:cNvCxnSpPr>
            <a:cxnSpLocks/>
          </p:cNvCxnSpPr>
          <p:nvPr/>
        </p:nvCxnSpPr>
        <p:spPr>
          <a:xfrm>
            <a:off x="2807855" y="888838"/>
            <a:ext cx="4645890" cy="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1081C5-49C3-47C5-C83A-8493310DBF2A}"/>
              </a:ext>
            </a:extLst>
          </p:cNvPr>
          <p:cNvCxnSpPr>
            <a:cxnSpLocks/>
          </p:cNvCxnSpPr>
          <p:nvPr/>
        </p:nvCxnSpPr>
        <p:spPr>
          <a:xfrm>
            <a:off x="7557773" y="888838"/>
            <a:ext cx="0" cy="3774602"/>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798EA0-C8D1-6A9B-C5CB-21F77569D251}"/>
              </a:ext>
            </a:extLst>
          </p:cNvPr>
          <p:cNvCxnSpPr/>
          <p:nvPr/>
        </p:nvCxnSpPr>
        <p:spPr>
          <a:xfrm>
            <a:off x="2807855" y="888838"/>
            <a:ext cx="0" cy="54591"/>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3" name="Picture 22" descr="Graphical user interface, application, Word, email, website&#10;&#10;Description automatically generated">
            <a:extLst>
              <a:ext uri="{FF2B5EF4-FFF2-40B4-BE49-F238E27FC236}">
                <a16:creationId xmlns:a16="http://schemas.microsoft.com/office/drawing/2014/main" id="{BF5B2AAE-8995-4D68-BD0D-E53AECC07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7" y="4088469"/>
            <a:ext cx="7297444" cy="1605749"/>
          </a:xfrm>
          <a:prstGeom prst="rect">
            <a:avLst/>
          </a:prstGeom>
        </p:spPr>
      </p:pic>
      <p:cxnSp>
        <p:nvCxnSpPr>
          <p:cNvPr id="25" name="Straight Arrow Connector 24">
            <a:extLst>
              <a:ext uri="{FF2B5EF4-FFF2-40B4-BE49-F238E27FC236}">
                <a16:creationId xmlns:a16="http://schemas.microsoft.com/office/drawing/2014/main" id="{7D43B8A9-8A6D-8B3F-9EDE-826EB400A9AE}"/>
              </a:ext>
            </a:extLst>
          </p:cNvPr>
          <p:cNvCxnSpPr>
            <a:cxnSpLocks/>
          </p:cNvCxnSpPr>
          <p:nvPr/>
        </p:nvCxnSpPr>
        <p:spPr>
          <a:xfrm>
            <a:off x="1527717" y="3000929"/>
            <a:ext cx="0" cy="1094708"/>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71E3A84-7246-7587-2304-8385994561E7}"/>
              </a:ext>
            </a:extLst>
          </p:cNvPr>
          <p:cNvCxnSpPr>
            <a:cxnSpLocks/>
          </p:cNvCxnSpPr>
          <p:nvPr/>
        </p:nvCxnSpPr>
        <p:spPr>
          <a:xfrm flipV="1">
            <a:off x="4817327" y="2868058"/>
            <a:ext cx="0" cy="1227579"/>
          </a:xfrm>
          <a:prstGeom prst="straightConnector1">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570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C6471-CF26-5794-89D3-3356A5259856}"/>
              </a:ext>
            </a:extLst>
          </p:cNvPr>
          <p:cNvSpPr>
            <a:spLocks noGrp="1"/>
          </p:cNvSpPr>
          <p:nvPr>
            <p:ph type="body" sz="quarter" idx="15"/>
          </p:nvPr>
        </p:nvSpPr>
        <p:spPr/>
        <p:txBody>
          <a:bodyPr/>
          <a:lstStyle/>
          <a:p>
            <a:r>
              <a:rPr lang="en-US" dirty="0"/>
              <a:t>ALMP Database Requirements</a:t>
            </a:r>
          </a:p>
        </p:txBody>
      </p:sp>
      <p:sp>
        <p:nvSpPr>
          <p:cNvPr id="3" name="Text Placeholder 2">
            <a:extLst>
              <a:ext uri="{FF2B5EF4-FFF2-40B4-BE49-F238E27FC236}">
                <a16:creationId xmlns:a16="http://schemas.microsoft.com/office/drawing/2014/main" id="{A737D7A6-FABC-2BC0-D95B-7914F7EA834F}"/>
              </a:ext>
            </a:extLst>
          </p:cNvPr>
          <p:cNvSpPr>
            <a:spLocks noGrp="1"/>
          </p:cNvSpPr>
          <p:nvPr>
            <p:ph type="body" sz="quarter" idx="20"/>
          </p:nvPr>
        </p:nvSpPr>
        <p:spPr/>
        <p:txBody>
          <a:bodyPr>
            <a:normAutofit fontScale="92500" lnSpcReduction="20000"/>
          </a:bodyPr>
          <a:lstStyle/>
          <a:p>
            <a:r>
              <a:rPr lang="en-US" dirty="0"/>
              <a:t>ALMP system has data types with structured, semi-structured and unstructured for that need below are the data storage solutions which needs to be used with cloud services:</a:t>
            </a:r>
          </a:p>
        </p:txBody>
      </p:sp>
      <p:graphicFrame>
        <p:nvGraphicFramePr>
          <p:cNvPr id="6" name="Table 6">
            <a:extLst>
              <a:ext uri="{FF2B5EF4-FFF2-40B4-BE49-F238E27FC236}">
                <a16:creationId xmlns:a16="http://schemas.microsoft.com/office/drawing/2014/main" id="{9E3385EC-ADCD-383C-D7C3-19FDF83804BF}"/>
              </a:ext>
            </a:extLst>
          </p:cNvPr>
          <p:cNvGraphicFramePr>
            <a:graphicFrameLocks noGrp="1"/>
          </p:cNvGraphicFramePr>
          <p:nvPr>
            <p:extLst>
              <p:ext uri="{D42A27DB-BD31-4B8C-83A1-F6EECF244321}">
                <p14:modId xmlns:p14="http://schemas.microsoft.com/office/powerpoint/2010/main" val="2106514539"/>
              </p:ext>
            </p:extLst>
          </p:nvPr>
        </p:nvGraphicFramePr>
        <p:xfrm>
          <a:off x="443028" y="1186884"/>
          <a:ext cx="11291460" cy="5461000"/>
        </p:xfrm>
        <a:graphic>
          <a:graphicData uri="http://schemas.openxmlformats.org/drawingml/2006/table">
            <a:tbl>
              <a:tblPr firstRow="1" bandRow="1">
                <a:tableStyleId>{5C22544A-7EE6-4342-B048-85BDC9FD1C3A}</a:tableStyleId>
              </a:tblPr>
              <a:tblGrid>
                <a:gridCol w="2822865">
                  <a:extLst>
                    <a:ext uri="{9D8B030D-6E8A-4147-A177-3AD203B41FA5}">
                      <a16:colId xmlns:a16="http://schemas.microsoft.com/office/drawing/2014/main" val="2602687817"/>
                    </a:ext>
                  </a:extLst>
                </a:gridCol>
                <a:gridCol w="2822865">
                  <a:extLst>
                    <a:ext uri="{9D8B030D-6E8A-4147-A177-3AD203B41FA5}">
                      <a16:colId xmlns:a16="http://schemas.microsoft.com/office/drawing/2014/main" val="1274655568"/>
                    </a:ext>
                  </a:extLst>
                </a:gridCol>
                <a:gridCol w="2822865">
                  <a:extLst>
                    <a:ext uri="{9D8B030D-6E8A-4147-A177-3AD203B41FA5}">
                      <a16:colId xmlns:a16="http://schemas.microsoft.com/office/drawing/2014/main" val="3599741703"/>
                    </a:ext>
                  </a:extLst>
                </a:gridCol>
                <a:gridCol w="2822865">
                  <a:extLst>
                    <a:ext uri="{9D8B030D-6E8A-4147-A177-3AD203B41FA5}">
                      <a16:colId xmlns:a16="http://schemas.microsoft.com/office/drawing/2014/main" val="3100360129"/>
                    </a:ext>
                  </a:extLst>
                </a:gridCol>
              </a:tblGrid>
              <a:tr h="370840">
                <a:tc>
                  <a:txBody>
                    <a:bodyPr/>
                    <a:lstStyle/>
                    <a:p>
                      <a:r>
                        <a:rPr lang="en-US" dirty="0"/>
                        <a:t>Type of Usages</a:t>
                      </a:r>
                    </a:p>
                  </a:txBody>
                  <a:tcPr>
                    <a:solidFill>
                      <a:srgbClr val="C00000"/>
                    </a:solidFill>
                  </a:tcPr>
                </a:tc>
                <a:tc>
                  <a:txBody>
                    <a:bodyPr/>
                    <a:lstStyle/>
                    <a:p>
                      <a:r>
                        <a:rPr lang="en-US" dirty="0"/>
                        <a:t>Data Storage Types</a:t>
                      </a:r>
                    </a:p>
                  </a:txBody>
                  <a:tcPr>
                    <a:solidFill>
                      <a:srgbClr val="C00000"/>
                    </a:solidFill>
                  </a:tcPr>
                </a:tc>
                <a:tc>
                  <a:txBody>
                    <a:bodyPr/>
                    <a:lstStyle/>
                    <a:p>
                      <a:r>
                        <a:rPr lang="en-US" dirty="0"/>
                        <a:t>Suggested Solutions</a:t>
                      </a:r>
                    </a:p>
                  </a:txBody>
                  <a:tcPr>
                    <a:solidFill>
                      <a:srgbClr val="C00000"/>
                    </a:solidFill>
                  </a:tcPr>
                </a:tc>
                <a:tc>
                  <a:txBody>
                    <a:bodyPr/>
                    <a:lstStyle/>
                    <a:p>
                      <a:r>
                        <a:rPr lang="en-US" dirty="0"/>
                        <a:t>Remarks</a:t>
                      </a:r>
                    </a:p>
                  </a:txBody>
                  <a:tcPr>
                    <a:solidFill>
                      <a:srgbClr val="C00000"/>
                    </a:solidFill>
                  </a:tcPr>
                </a:tc>
                <a:extLst>
                  <a:ext uri="{0D108BD9-81ED-4DB2-BD59-A6C34878D82A}">
                    <a16:rowId xmlns:a16="http://schemas.microsoft.com/office/drawing/2014/main" val="2338629633"/>
                  </a:ext>
                </a:extLst>
              </a:tr>
              <a:tr h="370840">
                <a:tc>
                  <a:txBody>
                    <a:bodyPr/>
                    <a:lstStyle/>
                    <a:p>
                      <a:r>
                        <a:rPr lang="en-US" dirty="0"/>
                        <a:t>Transactions (OLTP)</a:t>
                      </a:r>
                    </a:p>
                  </a:txBody>
                  <a:tcPr>
                    <a:solidFill>
                      <a:srgbClr val="FFF7F8"/>
                    </a:solidFill>
                  </a:tcPr>
                </a:tc>
                <a:tc>
                  <a:txBody>
                    <a:bodyPr/>
                    <a:lstStyle/>
                    <a:p>
                      <a:r>
                        <a:rPr lang="en-US" dirty="0"/>
                        <a:t>Relational/No-SQL</a:t>
                      </a:r>
                    </a:p>
                  </a:txBody>
                  <a:tcPr>
                    <a:solidFill>
                      <a:srgbClr val="FFF7F8"/>
                    </a:solidFill>
                  </a:tcPr>
                </a:tc>
                <a:tc>
                  <a:txBody>
                    <a:bodyPr/>
                    <a:lstStyle/>
                    <a:p>
                      <a:r>
                        <a:rPr lang="en-US" dirty="0"/>
                        <a:t>PostgreSQL/MongoDB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14405711"/>
                  </a:ext>
                </a:extLst>
              </a:tr>
              <a:tr h="370840">
                <a:tc>
                  <a:txBody>
                    <a:bodyPr/>
                    <a:lstStyle/>
                    <a:p>
                      <a:r>
                        <a:rPr lang="en-US" dirty="0"/>
                        <a:t>Analytics (OLAP)</a:t>
                      </a:r>
                    </a:p>
                  </a:txBody>
                  <a:tcPr>
                    <a:solidFill>
                      <a:schemeClr val="bg1"/>
                    </a:solidFill>
                  </a:tcPr>
                </a:tc>
                <a:tc>
                  <a:txBody>
                    <a:bodyPr/>
                    <a:lstStyle/>
                    <a:p>
                      <a:r>
                        <a:rPr lang="en-US" dirty="0"/>
                        <a:t>Columnar</a:t>
                      </a:r>
                    </a:p>
                  </a:txBody>
                  <a:tcPr>
                    <a:solidFill>
                      <a:schemeClr val="bg1"/>
                    </a:solidFill>
                  </a:tcPr>
                </a:tc>
                <a:tc>
                  <a:txBody>
                    <a:bodyPr/>
                    <a:lstStyle/>
                    <a:p>
                      <a:r>
                        <a:rPr lang="en-US" dirty="0"/>
                        <a:t>Azure Synapse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88041750"/>
                  </a:ext>
                </a:extLst>
              </a:tr>
              <a:tr h="370840">
                <a:tc>
                  <a:txBody>
                    <a:bodyPr/>
                    <a:lstStyle/>
                    <a:p>
                      <a:r>
                        <a:rPr lang="en-US" dirty="0"/>
                        <a:t>Dictionary</a:t>
                      </a:r>
                    </a:p>
                  </a:txBody>
                  <a:tcPr>
                    <a:solidFill>
                      <a:srgbClr val="FFF7F8"/>
                    </a:solidFill>
                  </a:tcPr>
                </a:tc>
                <a:tc>
                  <a:txBody>
                    <a:bodyPr/>
                    <a:lstStyle/>
                    <a:p>
                      <a:r>
                        <a:rPr lang="en-US" dirty="0"/>
                        <a:t>Key-Value</a:t>
                      </a:r>
                    </a:p>
                  </a:txBody>
                  <a:tcPr>
                    <a:solidFill>
                      <a:srgbClr val="FFF7F8"/>
                    </a:solidFill>
                  </a:tcPr>
                </a:tc>
                <a:tc>
                  <a:txBody>
                    <a:bodyPr/>
                    <a:lstStyle/>
                    <a:p>
                      <a:r>
                        <a:rPr lang="en-US" dirty="0"/>
                        <a:t>Redis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3489012749"/>
                  </a:ext>
                </a:extLst>
              </a:tr>
              <a:tr h="370840">
                <a:tc>
                  <a:txBody>
                    <a:bodyPr/>
                    <a:lstStyle/>
                    <a:p>
                      <a:r>
                        <a:rPr lang="en-US" dirty="0"/>
                        <a:t>Cache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In-memory</a:t>
                      </a:r>
                    </a:p>
                  </a:txBody>
                  <a:tcPr>
                    <a:solidFill>
                      <a:schemeClr val="bg1"/>
                    </a:solidFill>
                  </a:tcPr>
                </a:tc>
                <a:tc>
                  <a:txBody>
                    <a:bodyPr/>
                    <a:lstStyle/>
                    <a:p>
                      <a:r>
                        <a:rPr lang="en-US" dirty="0"/>
                        <a:t>Redis</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44134339"/>
                  </a:ext>
                </a:extLst>
              </a:tr>
              <a:tr h="370840">
                <a:tc>
                  <a:txBody>
                    <a:bodyPr/>
                    <a:lstStyle/>
                    <a:p>
                      <a:r>
                        <a:rPr lang="en-US" dirty="0"/>
                        <a:t>2-D Key Value</a:t>
                      </a:r>
                    </a:p>
                  </a:txBody>
                  <a:tcPr>
                    <a:solidFill>
                      <a:srgbClr val="FFF7F8"/>
                    </a:solidFill>
                  </a:tcPr>
                </a:tc>
                <a:tc>
                  <a:txBody>
                    <a:bodyPr/>
                    <a:lstStyle/>
                    <a:p>
                      <a:r>
                        <a:rPr lang="en-US" dirty="0"/>
                        <a:t>Wide Column</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70166375"/>
                  </a:ext>
                </a:extLst>
              </a:tr>
              <a:tr h="370840">
                <a:tc>
                  <a:txBody>
                    <a:bodyPr/>
                    <a:lstStyle/>
                    <a:p>
                      <a:r>
                        <a:rPr lang="en-US" dirty="0"/>
                        <a:t>Time Series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Series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405770508"/>
                  </a:ext>
                </a:extLst>
              </a:tr>
              <a:tr h="370840">
                <a:tc>
                  <a:txBody>
                    <a:bodyPr/>
                    <a:lstStyle/>
                    <a:p>
                      <a:r>
                        <a:rPr lang="en-US" dirty="0"/>
                        <a:t>Audit Trail</a:t>
                      </a:r>
                    </a:p>
                  </a:txBody>
                  <a:tcPr>
                    <a:solidFill>
                      <a:srgbClr val="FFF7F8"/>
                    </a:solidFill>
                  </a:tcPr>
                </a:tc>
                <a:tc>
                  <a:txBody>
                    <a:bodyPr/>
                    <a:lstStyle/>
                    <a:p>
                      <a:r>
                        <a:rPr lang="en-US" dirty="0"/>
                        <a:t>Immutable Ledger</a:t>
                      </a:r>
                    </a:p>
                  </a:txBody>
                  <a:tcPr>
                    <a:solidFill>
                      <a:srgbClr val="FFF7F8"/>
                    </a:solidFill>
                  </a:tcPr>
                </a:tc>
                <a:tc>
                  <a:txBody>
                    <a:bodyPr/>
                    <a:lstStyle/>
                    <a:p>
                      <a:r>
                        <a:rPr lang="en-US"/>
                        <a:t>Azure SQL </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24224989"/>
                  </a:ext>
                </a:extLst>
              </a:tr>
              <a:tr h="370840">
                <a:tc>
                  <a:txBody>
                    <a:bodyPr/>
                    <a:lstStyle/>
                    <a:p>
                      <a:r>
                        <a:rPr lang="en-US" dirty="0"/>
                        <a:t>Location &amp; Geospatial</a:t>
                      </a:r>
                    </a:p>
                  </a:txBody>
                  <a:tcPr>
                    <a:solidFill>
                      <a:schemeClr val="bg1"/>
                    </a:solidFill>
                  </a:tcPr>
                </a:tc>
                <a:tc>
                  <a:txBody>
                    <a:bodyPr/>
                    <a:lstStyle/>
                    <a:p>
                      <a:r>
                        <a:rPr lang="en-US" dirty="0"/>
                        <a:t>JSON Data</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3427023"/>
                  </a:ext>
                </a:extLst>
              </a:tr>
              <a:tr h="370840">
                <a:tc>
                  <a:txBody>
                    <a:bodyPr/>
                    <a:lstStyle/>
                    <a:p>
                      <a:r>
                        <a:rPr lang="en-US" dirty="0"/>
                        <a:t>Entity Relationship</a:t>
                      </a:r>
                    </a:p>
                  </a:txBody>
                  <a:tcPr>
                    <a:solidFill>
                      <a:srgbClr val="FFF7F8"/>
                    </a:solidFill>
                  </a:tcPr>
                </a:tc>
                <a:tc>
                  <a:txBody>
                    <a:bodyPr/>
                    <a:lstStyle/>
                    <a:p>
                      <a:r>
                        <a:rPr lang="en-US" dirty="0"/>
                        <a:t>Graph</a:t>
                      </a:r>
                    </a:p>
                  </a:txBody>
                  <a:tcPr>
                    <a:solidFill>
                      <a:srgbClr val="FFF7F8"/>
                    </a:solidFill>
                  </a:tcPr>
                </a:tc>
                <a:tc>
                  <a:txBody>
                    <a:bodyPr/>
                    <a:lstStyle/>
                    <a:p>
                      <a:r>
                        <a:rPr lang="en-US" dirty="0"/>
                        <a:t>Cosmos DB/MongoDB</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708837217"/>
                  </a:ext>
                </a:extLst>
              </a:tr>
              <a:tr h="370840">
                <a:tc>
                  <a:txBody>
                    <a:bodyPr/>
                    <a:lstStyle/>
                    <a:p>
                      <a:r>
                        <a:rPr lang="en-US" dirty="0"/>
                        <a:t>Nested Objects (XML, JSON)</a:t>
                      </a:r>
                    </a:p>
                  </a:txBody>
                  <a:tcPr>
                    <a:solidFill>
                      <a:schemeClr val="bg1"/>
                    </a:solidFill>
                  </a:tcPr>
                </a:tc>
                <a:tc>
                  <a:txBody>
                    <a:bodyPr/>
                    <a:lstStyle/>
                    <a:p>
                      <a:r>
                        <a:rPr lang="en-US" dirty="0"/>
                        <a:t>Documents</a:t>
                      </a:r>
                    </a:p>
                  </a:txBody>
                  <a:tcPr>
                    <a:solidFill>
                      <a:schemeClr val="bg1"/>
                    </a:solidFill>
                  </a:tcPr>
                </a:tc>
                <a:tc>
                  <a:txBody>
                    <a:bodyPr/>
                    <a:lstStyle/>
                    <a:p>
                      <a:r>
                        <a:rPr lang="en-US" dirty="0"/>
                        <a:t>Cosmos DB/MongoDB</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162594743"/>
                  </a:ext>
                </a:extLst>
              </a:tr>
              <a:tr h="370840">
                <a:tc>
                  <a:txBody>
                    <a:bodyPr/>
                    <a:lstStyle/>
                    <a:p>
                      <a:r>
                        <a:rPr lang="en-US" dirty="0"/>
                        <a:t>Full Text Search</a:t>
                      </a:r>
                    </a:p>
                  </a:txBody>
                  <a:tcPr>
                    <a:solidFill>
                      <a:srgbClr val="FFF7F8"/>
                    </a:solidFill>
                  </a:tcPr>
                </a:tc>
                <a:tc>
                  <a:txBody>
                    <a:bodyPr/>
                    <a:lstStyle/>
                    <a:p>
                      <a:r>
                        <a:rPr lang="en-US" dirty="0"/>
                        <a:t>Text Search</a:t>
                      </a:r>
                    </a:p>
                  </a:txBody>
                  <a:tcPr>
                    <a:solidFill>
                      <a:srgbClr val="FFF7F8"/>
                    </a:solidFill>
                  </a:tcPr>
                </a:tc>
                <a:tc>
                  <a:txBody>
                    <a:bodyPr/>
                    <a:lstStyle/>
                    <a:p>
                      <a:r>
                        <a:rPr lang="en-US" dirty="0"/>
                        <a:t>APIs</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2956798483"/>
                  </a:ext>
                </a:extLst>
              </a:tr>
              <a:tr h="370840">
                <a:tc>
                  <a:txBody>
                    <a:bodyPr/>
                    <a:lstStyle/>
                    <a:p>
                      <a:r>
                        <a:rPr lang="en-US" dirty="0"/>
                        <a:t>Rich Text</a:t>
                      </a:r>
                    </a:p>
                  </a:txBody>
                  <a:tcPr>
                    <a:solidFill>
                      <a:schemeClr val="bg1"/>
                    </a:solidFill>
                  </a:tcPr>
                </a:tc>
                <a:tc>
                  <a:txBody>
                    <a:bodyPr/>
                    <a:lstStyle/>
                    <a:p>
                      <a:r>
                        <a:rPr lang="en-US" dirty="0"/>
                        <a:t>Blob</a:t>
                      </a:r>
                    </a:p>
                  </a:txBody>
                  <a:tcPr>
                    <a:solidFill>
                      <a:schemeClr val="bg1"/>
                    </a:solidFill>
                  </a:tcPr>
                </a:tc>
                <a:tc>
                  <a:txBody>
                    <a:bodyPr/>
                    <a:lstStyle/>
                    <a:p>
                      <a:r>
                        <a:rPr lang="en-US" dirty="0"/>
                        <a:t>Cloud Storage</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57606625"/>
                  </a:ext>
                </a:extLst>
              </a:tr>
              <a:tr h="370840">
                <a:tc>
                  <a:txBody>
                    <a:bodyPr/>
                    <a:lstStyle/>
                    <a:p>
                      <a:r>
                        <a:rPr lang="en-US" dirty="0"/>
                        <a:t>Data Lake</a:t>
                      </a:r>
                    </a:p>
                  </a:txBody>
                  <a:tcPr>
                    <a:solidFill>
                      <a:srgbClr val="FFF7F8"/>
                    </a:solidFill>
                  </a:tcPr>
                </a:tc>
                <a:tc>
                  <a:txBody>
                    <a:bodyPr/>
                    <a:lstStyle/>
                    <a:p>
                      <a:r>
                        <a:rPr lang="en-US" dirty="0"/>
                        <a:t>All</a:t>
                      </a:r>
                    </a:p>
                  </a:txBody>
                  <a:tcPr>
                    <a:solidFill>
                      <a:srgbClr val="FFF7F8"/>
                    </a:solidFill>
                  </a:tcPr>
                </a:tc>
                <a:tc>
                  <a:txBody>
                    <a:bodyPr/>
                    <a:lstStyle/>
                    <a:p>
                      <a:r>
                        <a:rPr lang="en-US" dirty="0"/>
                        <a:t>Azure Data Lake/MongoDB Data Lake</a:t>
                      </a:r>
                    </a:p>
                  </a:txBody>
                  <a:tcPr>
                    <a:solidFill>
                      <a:srgbClr val="FFF7F8"/>
                    </a:solidFill>
                  </a:tcPr>
                </a:tc>
                <a:tc>
                  <a:txBody>
                    <a:bodyPr/>
                    <a:lstStyle/>
                    <a:p>
                      <a:endParaRPr lang="en-US" dirty="0"/>
                    </a:p>
                  </a:txBody>
                  <a:tcPr>
                    <a:solidFill>
                      <a:srgbClr val="FFF7F8"/>
                    </a:solidFill>
                  </a:tcPr>
                </a:tc>
                <a:extLst>
                  <a:ext uri="{0D108BD9-81ED-4DB2-BD59-A6C34878D82A}">
                    <a16:rowId xmlns:a16="http://schemas.microsoft.com/office/drawing/2014/main" val="1344967087"/>
                  </a:ext>
                </a:extLst>
              </a:tr>
            </a:tbl>
          </a:graphicData>
        </a:graphic>
      </p:graphicFrame>
    </p:spTree>
    <p:extLst>
      <p:ext uri="{BB962C8B-B14F-4D97-AF65-F5344CB8AC3E}">
        <p14:creationId xmlns:p14="http://schemas.microsoft.com/office/powerpoint/2010/main" val="2443447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F608-9BCE-1F00-6609-19CE091E49A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4A4EB9-02D8-84E9-BD03-E331BE15B32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3CCFBA1-BAD8-7B2C-A947-5AB500449878}"/>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8E8E6821-78DF-DA24-5203-35F12F1F02EA}"/>
              </a:ext>
            </a:extLst>
          </p:cNvPr>
          <p:cNvPicPr>
            <a:picLocks noChangeAspect="1"/>
          </p:cNvPicPr>
          <p:nvPr/>
        </p:nvPicPr>
        <p:blipFill>
          <a:blip r:embed="rId2"/>
          <a:stretch>
            <a:fillRect/>
          </a:stretch>
        </p:blipFill>
        <p:spPr>
          <a:xfrm>
            <a:off x="423594" y="752301"/>
            <a:ext cx="11344808" cy="5684871"/>
          </a:xfrm>
          <a:prstGeom prst="rect">
            <a:avLst/>
          </a:prstGeom>
        </p:spPr>
      </p:pic>
    </p:spTree>
    <p:extLst>
      <p:ext uri="{BB962C8B-B14F-4D97-AF65-F5344CB8AC3E}">
        <p14:creationId xmlns:p14="http://schemas.microsoft.com/office/powerpoint/2010/main" val="238685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CD4D-E3CD-EAC9-1A05-2A1D26C3A61C}"/>
              </a:ext>
            </a:extLst>
          </p:cNvPr>
          <p:cNvSpPr>
            <a:spLocks noGrp="1"/>
          </p:cNvSpPr>
          <p:nvPr>
            <p:ph type="title"/>
          </p:nvPr>
        </p:nvSpPr>
        <p:spPr>
          <a:xfrm>
            <a:off x="423595" y="289940"/>
            <a:ext cx="11344808" cy="304699"/>
          </a:xfrm>
        </p:spPr>
        <p:txBody>
          <a:bodyPr/>
          <a:lstStyle/>
          <a:p>
            <a:r>
              <a:rPr lang="en-US" dirty="0"/>
              <a:t>CI/CD For Azure Web Apps</a:t>
            </a:r>
          </a:p>
        </p:txBody>
      </p:sp>
      <p:sp>
        <p:nvSpPr>
          <p:cNvPr id="3" name="Text Placeholder 2">
            <a:extLst>
              <a:ext uri="{FF2B5EF4-FFF2-40B4-BE49-F238E27FC236}">
                <a16:creationId xmlns:a16="http://schemas.microsoft.com/office/drawing/2014/main" id="{E146E35B-42EB-EF79-CA48-E2D9142E3E7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D1010CE-5768-ED3E-F3D3-3CBB2B7B70D9}"/>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F131BD51-D309-0097-EFA0-A62922C80E01}"/>
              </a:ext>
            </a:extLst>
          </p:cNvPr>
          <p:cNvPicPr>
            <a:picLocks noChangeAspect="1"/>
          </p:cNvPicPr>
          <p:nvPr/>
        </p:nvPicPr>
        <p:blipFill>
          <a:blip r:embed="rId2"/>
          <a:stretch>
            <a:fillRect/>
          </a:stretch>
        </p:blipFill>
        <p:spPr>
          <a:xfrm>
            <a:off x="609600" y="1509824"/>
            <a:ext cx="10990884" cy="4661312"/>
          </a:xfrm>
          <a:prstGeom prst="rect">
            <a:avLst/>
          </a:prstGeom>
        </p:spPr>
      </p:pic>
    </p:spTree>
    <p:extLst>
      <p:ext uri="{BB962C8B-B14F-4D97-AF65-F5344CB8AC3E}">
        <p14:creationId xmlns:p14="http://schemas.microsoft.com/office/powerpoint/2010/main" val="1315408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AB9B-B0BB-6C6D-F9A5-A3A4B5DE0910}"/>
              </a:ext>
            </a:extLst>
          </p:cNvPr>
          <p:cNvSpPr>
            <a:spLocks noGrp="1"/>
          </p:cNvSpPr>
          <p:nvPr>
            <p:ph type="title"/>
          </p:nvPr>
        </p:nvSpPr>
        <p:spPr>
          <a:xfrm>
            <a:off x="423595" y="289940"/>
            <a:ext cx="11344808" cy="304699"/>
          </a:xfrm>
        </p:spPr>
        <p:txBody>
          <a:bodyPr/>
          <a:lstStyle/>
          <a:p>
            <a:r>
              <a:rPr lang="en-US" dirty="0"/>
              <a:t>ALMP Enterprise Data Warehouse</a:t>
            </a:r>
          </a:p>
        </p:txBody>
      </p:sp>
      <p:sp>
        <p:nvSpPr>
          <p:cNvPr id="3" name="Text Placeholder 2">
            <a:extLst>
              <a:ext uri="{FF2B5EF4-FFF2-40B4-BE49-F238E27FC236}">
                <a16:creationId xmlns:a16="http://schemas.microsoft.com/office/drawing/2014/main" id="{26F27667-50BB-2676-C654-5CDD74CA682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EB5E52-6632-0917-A30F-DCADC59D1F04}"/>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D7BAF5D4-75A4-2F5A-7ADF-9B738D426449}"/>
              </a:ext>
            </a:extLst>
          </p:cNvPr>
          <p:cNvPicPr>
            <a:picLocks noChangeAspect="1"/>
          </p:cNvPicPr>
          <p:nvPr/>
        </p:nvPicPr>
        <p:blipFill>
          <a:blip r:embed="rId2"/>
          <a:stretch>
            <a:fillRect/>
          </a:stretch>
        </p:blipFill>
        <p:spPr>
          <a:xfrm>
            <a:off x="0" y="1577340"/>
            <a:ext cx="12192000" cy="4526280"/>
          </a:xfrm>
          <a:prstGeom prst="rect">
            <a:avLst/>
          </a:prstGeom>
        </p:spPr>
      </p:pic>
    </p:spTree>
    <p:extLst>
      <p:ext uri="{BB962C8B-B14F-4D97-AF65-F5344CB8AC3E}">
        <p14:creationId xmlns:p14="http://schemas.microsoft.com/office/powerpoint/2010/main" val="89603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67E2-DE43-37FE-6F56-6DE74C3410DD}"/>
              </a:ext>
            </a:extLst>
          </p:cNvPr>
          <p:cNvSpPr>
            <a:spLocks noGrp="1"/>
          </p:cNvSpPr>
          <p:nvPr>
            <p:ph type="title"/>
          </p:nvPr>
        </p:nvSpPr>
        <p:spPr>
          <a:xfrm>
            <a:off x="423595" y="289940"/>
            <a:ext cx="11344808" cy="304699"/>
          </a:xfrm>
        </p:spPr>
        <p:txBody>
          <a:bodyPr/>
          <a:lstStyle/>
          <a:p>
            <a:r>
              <a:rPr lang="en-US" dirty="0"/>
              <a:t>Azure Machine Learning Platform</a:t>
            </a:r>
          </a:p>
        </p:txBody>
      </p:sp>
      <p:sp>
        <p:nvSpPr>
          <p:cNvPr id="3" name="Text Placeholder 2">
            <a:extLst>
              <a:ext uri="{FF2B5EF4-FFF2-40B4-BE49-F238E27FC236}">
                <a16:creationId xmlns:a16="http://schemas.microsoft.com/office/drawing/2014/main" id="{0F91ACF5-706F-D67C-2C1F-68EA81EAE8A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CF5260C-2A8A-D901-AD44-BEAB4797A586}"/>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3144FD96-CE40-2DBD-F32E-963270343E45}"/>
              </a:ext>
            </a:extLst>
          </p:cNvPr>
          <p:cNvPicPr>
            <a:picLocks noChangeAspect="1"/>
          </p:cNvPicPr>
          <p:nvPr/>
        </p:nvPicPr>
        <p:blipFill>
          <a:blip r:embed="rId2"/>
          <a:stretch>
            <a:fillRect/>
          </a:stretch>
        </p:blipFill>
        <p:spPr>
          <a:xfrm>
            <a:off x="609600" y="780337"/>
            <a:ext cx="10972800" cy="6077663"/>
          </a:xfrm>
          <a:prstGeom prst="rect">
            <a:avLst/>
          </a:prstGeom>
        </p:spPr>
      </p:pic>
    </p:spTree>
    <p:extLst>
      <p:ext uri="{BB962C8B-B14F-4D97-AF65-F5344CB8AC3E}">
        <p14:creationId xmlns:p14="http://schemas.microsoft.com/office/powerpoint/2010/main" val="7803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r>
              <a:rPr lang="en-US" dirty="0"/>
              <a:t>ALMP Platform – High Level Design</a:t>
            </a:r>
          </a:p>
        </p:txBody>
      </p:sp>
      <p:sp>
        <p:nvSpPr>
          <p:cNvPr id="3" name="Text Placeholder 2">
            <a:extLst>
              <a:ext uri="{FF2B5EF4-FFF2-40B4-BE49-F238E27FC236}">
                <a16:creationId xmlns:a16="http://schemas.microsoft.com/office/drawing/2014/main" id="{A25083BF-2F5E-0645-6525-720B3425E32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06370D-19E0-29D8-A466-B8CADC5BC36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website&#10;&#10;Description automatically generated">
            <a:extLst>
              <a:ext uri="{FF2B5EF4-FFF2-40B4-BE49-F238E27FC236}">
                <a16:creationId xmlns:a16="http://schemas.microsoft.com/office/drawing/2014/main" id="{AF3207C8-A625-95D8-5FC9-B985CCD4A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8" y="646208"/>
            <a:ext cx="11607800" cy="5334000"/>
          </a:xfrm>
          <a:prstGeom prst="rect">
            <a:avLst/>
          </a:prstGeom>
        </p:spPr>
      </p:pic>
    </p:spTree>
    <p:extLst>
      <p:ext uri="{BB962C8B-B14F-4D97-AF65-F5344CB8AC3E}">
        <p14:creationId xmlns:p14="http://schemas.microsoft.com/office/powerpoint/2010/main" val="722095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C40E2E-B4D3-E280-5B25-9C6B3D36F002}"/>
              </a:ext>
            </a:extLst>
          </p:cNvPr>
          <p:cNvSpPr>
            <a:spLocks noGrp="1"/>
          </p:cNvSpPr>
          <p:nvPr>
            <p:ph type="body" sz="quarter" idx="15"/>
          </p:nvPr>
        </p:nvSpPr>
        <p:spPr/>
        <p:txBody>
          <a:bodyPr/>
          <a:lstStyle/>
          <a:p>
            <a:r>
              <a:rPr lang="en-IN" dirty="0"/>
              <a:t>Kafka Event Streaming for ALMP – Available Solutions and Selection Criteria</a:t>
            </a:r>
            <a:r>
              <a:rPr lang="en-IN" b="0" dirty="0"/>
              <a:t>​</a:t>
            </a:r>
            <a:endParaRPr lang="en-US" dirty="0"/>
          </a:p>
        </p:txBody>
      </p:sp>
      <p:sp>
        <p:nvSpPr>
          <p:cNvPr id="3" name="Text Placeholder 2">
            <a:extLst>
              <a:ext uri="{FF2B5EF4-FFF2-40B4-BE49-F238E27FC236}">
                <a16:creationId xmlns:a16="http://schemas.microsoft.com/office/drawing/2014/main" id="{26619D58-9E65-B7AC-D397-FF828F50B249}"/>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F62DC85-847A-632F-0C50-7AA038CAAC0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CC6F443-B908-0EE5-C8FC-BC8C4198E8AF}"/>
              </a:ext>
            </a:extLst>
          </p:cNvPr>
          <p:cNvSpPr>
            <a:spLocks noGrp="1"/>
          </p:cNvSpPr>
          <p:nvPr>
            <p:ph type="body" sz="quarter" idx="21"/>
          </p:nvPr>
        </p:nvSpPr>
        <p:spPr/>
        <p:txBody>
          <a:bodyPr>
            <a:normAutofit fontScale="70000" lnSpcReduction="20000"/>
          </a:bodyPr>
          <a:lstStyle/>
          <a:p>
            <a:endParaRPr lang="en-US"/>
          </a:p>
        </p:txBody>
      </p:sp>
      <p:pic>
        <p:nvPicPr>
          <p:cNvPr id="8" name="Picture 7" descr="Table&#10;&#10;Description automatically generated">
            <a:extLst>
              <a:ext uri="{FF2B5EF4-FFF2-40B4-BE49-F238E27FC236}">
                <a16:creationId xmlns:a16="http://schemas.microsoft.com/office/drawing/2014/main" id="{5227287B-F8DD-29AA-CCA1-F5989A00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208"/>
            <a:ext cx="12192000" cy="6151825"/>
          </a:xfrm>
          <a:prstGeom prst="rect">
            <a:avLst/>
          </a:prstGeom>
        </p:spPr>
      </p:pic>
      <p:sp>
        <p:nvSpPr>
          <p:cNvPr id="6" name="Rectangle 5">
            <a:extLst>
              <a:ext uri="{FF2B5EF4-FFF2-40B4-BE49-F238E27FC236}">
                <a16:creationId xmlns:a16="http://schemas.microsoft.com/office/drawing/2014/main" id="{EE6BA9C5-5338-22E5-0334-1CC316476168}"/>
              </a:ext>
            </a:extLst>
          </p:cNvPr>
          <p:cNvSpPr/>
          <p:nvPr/>
        </p:nvSpPr>
        <p:spPr>
          <a:xfrm>
            <a:off x="1669312" y="5373194"/>
            <a:ext cx="1052623" cy="11164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868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839DAA-621D-C33F-5E1C-53E0A9B6039E}"/>
              </a:ext>
            </a:extLst>
          </p:cNvPr>
          <p:cNvSpPr>
            <a:spLocks noGrp="1"/>
          </p:cNvSpPr>
          <p:nvPr>
            <p:ph type="body" sz="quarter" idx="15"/>
          </p:nvPr>
        </p:nvSpPr>
        <p:spPr/>
        <p:txBody>
          <a:bodyPr/>
          <a:lstStyle/>
          <a:p>
            <a:r>
              <a:rPr lang="en-US" dirty="0"/>
              <a:t>Confluent – Summary</a:t>
            </a:r>
          </a:p>
        </p:txBody>
      </p:sp>
      <p:sp>
        <p:nvSpPr>
          <p:cNvPr id="3" name="Text Placeholder 2">
            <a:extLst>
              <a:ext uri="{FF2B5EF4-FFF2-40B4-BE49-F238E27FC236}">
                <a16:creationId xmlns:a16="http://schemas.microsoft.com/office/drawing/2014/main" id="{CE922E33-904D-09B7-A03B-8127B9BE946E}"/>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91D73EE-4613-E06A-6364-04ACF54278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29EDBFA-FD29-C4C5-56B4-4278C1E0FC6E}"/>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 table&#10;&#10;Description automatically generated">
            <a:extLst>
              <a:ext uri="{FF2B5EF4-FFF2-40B4-BE49-F238E27FC236}">
                <a16:creationId xmlns:a16="http://schemas.microsoft.com/office/drawing/2014/main" id="{11C49963-4BE2-E632-075F-68650A59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8"/>
            <a:ext cx="12137924" cy="5865091"/>
          </a:xfrm>
          <a:prstGeom prst="rect">
            <a:avLst/>
          </a:prstGeom>
        </p:spPr>
      </p:pic>
    </p:spTree>
    <p:extLst>
      <p:ext uri="{BB962C8B-B14F-4D97-AF65-F5344CB8AC3E}">
        <p14:creationId xmlns:p14="http://schemas.microsoft.com/office/powerpoint/2010/main" val="2650885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D9891E-00F0-CA6E-5B75-BD2F30CE212C}"/>
              </a:ext>
            </a:extLst>
          </p:cNvPr>
          <p:cNvSpPr>
            <a:spLocks noGrp="1"/>
          </p:cNvSpPr>
          <p:nvPr>
            <p:ph type="body" sz="quarter" idx="15"/>
          </p:nvPr>
        </p:nvSpPr>
        <p:spPr/>
        <p:txBody>
          <a:bodyPr/>
          <a:lstStyle/>
          <a:p>
            <a:r>
              <a:rPr lang="en-US" dirty="0"/>
              <a:t>Confluent and Azure Integration</a:t>
            </a:r>
          </a:p>
        </p:txBody>
      </p:sp>
      <p:sp>
        <p:nvSpPr>
          <p:cNvPr id="3" name="Text Placeholder 2">
            <a:extLst>
              <a:ext uri="{FF2B5EF4-FFF2-40B4-BE49-F238E27FC236}">
                <a16:creationId xmlns:a16="http://schemas.microsoft.com/office/drawing/2014/main" id="{DB0BACAB-B4B8-A4EE-29D0-557708A6B14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F6A3419-EC75-E85B-A8B7-DEB62CBE478E}"/>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C202269-DB4B-577E-E7FD-1B3965BD5D6A}"/>
              </a:ext>
            </a:extLst>
          </p:cNvPr>
          <p:cNvSpPr>
            <a:spLocks noGrp="1"/>
          </p:cNvSpPr>
          <p:nvPr>
            <p:ph type="body" sz="quarter" idx="21"/>
          </p:nvPr>
        </p:nvSpPr>
        <p:spPr/>
        <p:txBody>
          <a:bodyPr>
            <a:normAutofit fontScale="70000" lnSpcReduction="20000"/>
          </a:bodyPr>
          <a:lstStyle/>
          <a:p>
            <a:endParaRPr lang="en-US"/>
          </a:p>
        </p:txBody>
      </p:sp>
      <p:pic>
        <p:nvPicPr>
          <p:cNvPr id="1026" name="Picture 2" descr="integration chart">
            <a:extLst>
              <a:ext uri="{FF2B5EF4-FFF2-40B4-BE49-F238E27FC236}">
                <a16:creationId xmlns:a16="http://schemas.microsoft.com/office/drawing/2014/main" id="{3A62CAE6-9136-E851-99FD-386B044B3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646208"/>
            <a:ext cx="12179300" cy="621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05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56352-7234-BC1F-E2E2-A16FC6228B71}"/>
              </a:ext>
            </a:extLst>
          </p:cNvPr>
          <p:cNvSpPr>
            <a:spLocks noGrp="1"/>
          </p:cNvSpPr>
          <p:nvPr>
            <p:ph type="body" sz="quarter" idx="15"/>
          </p:nvPr>
        </p:nvSpPr>
        <p:spPr/>
        <p:txBody>
          <a:bodyPr/>
          <a:lstStyle/>
          <a:p>
            <a:r>
              <a:rPr lang="en-IN" dirty="0"/>
              <a:t>ALMP Kafka Event Streaming – Confluent Cloud Features</a:t>
            </a:r>
            <a:endParaRPr lang="en-US" dirty="0"/>
          </a:p>
        </p:txBody>
      </p:sp>
      <p:sp>
        <p:nvSpPr>
          <p:cNvPr id="3" name="Text Placeholder 2">
            <a:extLst>
              <a:ext uri="{FF2B5EF4-FFF2-40B4-BE49-F238E27FC236}">
                <a16:creationId xmlns:a16="http://schemas.microsoft.com/office/drawing/2014/main" id="{14323054-6E3C-8589-2A58-5BE6295C800A}"/>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7A79BDD-C6CA-1D07-5E06-FEB98E8CE17B}"/>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30BD21C-2C1C-F73C-C816-E74AA3DFCE0F}"/>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4E27393E-D5F0-F13D-63CB-49CF84E0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163830"/>
          </a:xfrm>
          <a:prstGeom prst="rect">
            <a:avLst/>
          </a:prstGeom>
        </p:spPr>
      </p:pic>
    </p:spTree>
    <p:extLst>
      <p:ext uri="{BB962C8B-B14F-4D97-AF65-F5344CB8AC3E}">
        <p14:creationId xmlns:p14="http://schemas.microsoft.com/office/powerpoint/2010/main" val="49740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5C39DD-6C6F-2315-33E0-EAB752AA7AA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2E4102B-ED77-06F2-CF0A-8A4195E8F93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142CFF7-358F-5902-46B8-7D9EAD4F6FEB}"/>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4AB6919F-4C26-B09B-C98F-9B2EB97CBE3C}"/>
              </a:ext>
            </a:extLst>
          </p:cNvPr>
          <p:cNvSpPr>
            <a:spLocks noGrp="1"/>
          </p:cNvSpPr>
          <p:nvPr>
            <p:ph type="body" sz="quarter" idx="21"/>
          </p:nvPr>
        </p:nvSpPr>
        <p:spPr/>
        <p:txBody>
          <a:bodyPr>
            <a:normAutofit fontScale="70000" lnSpcReduction="20000"/>
          </a:bodyPr>
          <a:lstStyle/>
          <a:p>
            <a:endParaRPr lang="en-US"/>
          </a:p>
        </p:txBody>
      </p:sp>
      <p:sp>
        <p:nvSpPr>
          <p:cNvPr id="6" name="AutoShape 2">
            <a:extLst>
              <a:ext uri="{FF2B5EF4-FFF2-40B4-BE49-F238E27FC236}">
                <a16:creationId xmlns:a16="http://schemas.microsoft.com/office/drawing/2014/main" id="{064B5338-63C2-CE2F-C1B2-102C900DC3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flowchart">
            <a:extLst>
              <a:ext uri="{FF2B5EF4-FFF2-40B4-BE49-F238E27FC236}">
                <a16:creationId xmlns:a16="http://schemas.microsoft.com/office/drawing/2014/main" id="{40C76478-4A1D-C7FC-1848-5B64F201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203" y="271022"/>
            <a:ext cx="9621593" cy="6315956"/>
          </a:xfrm>
          <a:prstGeom prst="rect">
            <a:avLst/>
          </a:prstGeom>
        </p:spPr>
      </p:pic>
    </p:spTree>
    <p:extLst>
      <p:ext uri="{BB962C8B-B14F-4D97-AF65-F5344CB8AC3E}">
        <p14:creationId xmlns:p14="http://schemas.microsoft.com/office/powerpoint/2010/main" val="3645192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771B84-A6FE-8207-4479-A7A14C0BCFF2}"/>
              </a:ext>
            </a:extLst>
          </p:cNvPr>
          <p:cNvSpPr>
            <a:spLocks noGrp="1"/>
          </p:cNvSpPr>
          <p:nvPr>
            <p:ph type="body" sz="quarter" idx="15"/>
          </p:nvPr>
        </p:nvSpPr>
        <p:spPr/>
        <p:txBody>
          <a:bodyPr/>
          <a:lstStyle/>
          <a:p>
            <a:r>
              <a:rPr lang="en-US" dirty="0" err="1"/>
              <a:t>HDInsights</a:t>
            </a:r>
            <a:r>
              <a:rPr lang="en-US" dirty="0"/>
              <a:t> – Kafka for ALMP</a:t>
            </a:r>
          </a:p>
        </p:txBody>
      </p:sp>
      <p:sp>
        <p:nvSpPr>
          <p:cNvPr id="3" name="Text Placeholder 2">
            <a:extLst>
              <a:ext uri="{FF2B5EF4-FFF2-40B4-BE49-F238E27FC236}">
                <a16:creationId xmlns:a16="http://schemas.microsoft.com/office/drawing/2014/main" id="{1199201B-F999-02CD-1F1E-F8241A81EBD1}"/>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780B15F-4FD1-840C-A173-0C7FEFB1663D}"/>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80FFE5E7-6AF5-C687-55E0-855EBA501183}"/>
              </a:ext>
            </a:extLst>
          </p:cNvPr>
          <p:cNvSpPr>
            <a:spLocks noGrp="1"/>
          </p:cNvSpPr>
          <p:nvPr>
            <p:ph type="body" sz="quarter" idx="21"/>
          </p:nvPr>
        </p:nvSpPr>
        <p:spPr/>
        <p:txBody>
          <a:bodyPr>
            <a:normAutofit fontScale="70000" lnSpcReduction="20000"/>
          </a:bodyPr>
          <a:lstStyle/>
          <a:p>
            <a:endParaRPr lang="en-US"/>
          </a:p>
        </p:txBody>
      </p:sp>
      <p:pic>
        <p:nvPicPr>
          <p:cNvPr id="9" name="Picture 8" descr="Text, table&#10;&#10;Description automatically generated">
            <a:extLst>
              <a:ext uri="{FF2B5EF4-FFF2-40B4-BE49-F238E27FC236}">
                <a16:creationId xmlns:a16="http://schemas.microsoft.com/office/drawing/2014/main" id="{FC3C927D-C2CE-C3E0-C6CB-BDF7710EF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86" y="1186884"/>
            <a:ext cx="11325002" cy="2482658"/>
          </a:xfrm>
          <a:prstGeom prst="rect">
            <a:avLst/>
          </a:prstGeom>
        </p:spPr>
      </p:pic>
    </p:spTree>
    <p:extLst>
      <p:ext uri="{BB962C8B-B14F-4D97-AF65-F5344CB8AC3E}">
        <p14:creationId xmlns:p14="http://schemas.microsoft.com/office/powerpoint/2010/main" val="81779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Infrastructure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4225629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UAE North(Primary)</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UAE Central</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ALMP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UAE North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90706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3DCE1-863C-4807-CB71-40CC5D7E85F7}"/>
              </a:ext>
            </a:extLst>
          </p:cNvPr>
          <p:cNvSpPr>
            <a:spLocks noGrp="1"/>
          </p:cNvSpPr>
          <p:nvPr>
            <p:ph type="body" sz="quarter" idx="15"/>
          </p:nvPr>
        </p:nvSpPr>
        <p:spPr/>
        <p:txBody>
          <a:bodyPr/>
          <a:lstStyle/>
          <a:p>
            <a:r>
              <a:rPr lang="en-US" dirty="0"/>
              <a:t>Americana Last Mile Platform – Infrastructure Design Environments</a:t>
            </a:r>
          </a:p>
        </p:txBody>
      </p:sp>
      <p:sp>
        <p:nvSpPr>
          <p:cNvPr id="3" name="Text Placeholder 2">
            <a:extLst>
              <a:ext uri="{FF2B5EF4-FFF2-40B4-BE49-F238E27FC236}">
                <a16:creationId xmlns:a16="http://schemas.microsoft.com/office/drawing/2014/main" id="{98E680FB-7B49-295F-2AEA-19A932BE5306}"/>
              </a:ext>
            </a:extLst>
          </p:cNvPr>
          <p:cNvSpPr>
            <a:spLocks noGrp="1"/>
          </p:cNvSpPr>
          <p:nvPr>
            <p:ph type="body" sz="quarter" idx="20"/>
          </p:nvPr>
        </p:nvSpPr>
        <p:spPr>
          <a:xfrm>
            <a:off x="443340" y="685859"/>
            <a:ext cx="11291460" cy="271731"/>
          </a:xfrm>
        </p:spPr>
        <p:txBody>
          <a:bodyPr>
            <a:normAutofit fontScale="92500" lnSpcReduction="20000"/>
          </a:bodyPr>
          <a:lstStyle/>
          <a:p>
            <a:r>
              <a:rPr lang="en-US" dirty="0"/>
              <a:t>Cloud design consists of the various cloud resources as part of the ALMP platform design which is managed via below environments</a:t>
            </a:r>
          </a:p>
        </p:txBody>
      </p:sp>
      <p:sp>
        <p:nvSpPr>
          <p:cNvPr id="5" name="Text Placeholder 4">
            <a:extLst>
              <a:ext uri="{FF2B5EF4-FFF2-40B4-BE49-F238E27FC236}">
                <a16:creationId xmlns:a16="http://schemas.microsoft.com/office/drawing/2014/main" id="{2B7BC8AB-6278-6674-D068-15B4768012B1}"/>
              </a:ext>
            </a:extLst>
          </p:cNvPr>
          <p:cNvSpPr>
            <a:spLocks noGrp="1"/>
          </p:cNvSpPr>
          <p:nvPr>
            <p:ph type="body" sz="quarter" idx="21"/>
          </p:nvPr>
        </p:nvSpPr>
        <p:spPr/>
        <p:txBody>
          <a:bodyPr>
            <a:normAutofit fontScale="70000" lnSpcReduction="20000"/>
          </a:bodyPr>
          <a:lstStyle/>
          <a:p>
            <a:endParaRPr lang="en-US"/>
          </a:p>
        </p:txBody>
      </p:sp>
      <p:sp>
        <p:nvSpPr>
          <p:cNvPr id="11" name="TextBox 10">
            <a:extLst>
              <a:ext uri="{FF2B5EF4-FFF2-40B4-BE49-F238E27FC236}">
                <a16:creationId xmlns:a16="http://schemas.microsoft.com/office/drawing/2014/main" id="{B1FC16DC-1E35-8D3F-684C-8359B9E3B421}"/>
              </a:ext>
            </a:extLst>
          </p:cNvPr>
          <p:cNvSpPr txBox="1"/>
          <p:nvPr/>
        </p:nvSpPr>
        <p:spPr>
          <a:xfrm>
            <a:off x="717158" y="5925920"/>
            <a:ext cx="869340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bg1">
                    <a:lumMod val="75000"/>
                  </a:schemeClr>
                </a:solidFill>
              </a:rPr>
              <a:t>DR region will be decided with the prod during the launch at the end of year 2022.</a:t>
            </a:r>
          </a:p>
          <a:p>
            <a:pPr marL="171450" indent="-171450">
              <a:buFont typeface="Arial" panose="020B0604020202020204" pitchFamily="34" charset="0"/>
              <a:buChar char="•"/>
            </a:pPr>
            <a:r>
              <a:rPr lang="en-US" sz="1000" dirty="0">
                <a:solidFill>
                  <a:schemeClr val="bg1">
                    <a:lumMod val="75000"/>
                  </a:schemeClr>
                </a:solidFill>
              </a:rPr>
              <a:t>The list of resources which is common for non-prod and prod is in discussion with partner which consists of Firewall, </a:t>
            </a:r>
            <a:r>
              <a:rPr lang="en-US" sz="1000" dirty="0" err="1">
                <a:solidFill>
                  <a:schemeClr val="bg1">
                    <a:lumMod val="75000"/>
                  </a:schemeClr>
                </a:solidFill>
              </a:rPr>
              <a:t>KeyVault</a:t>
            </a:r>
            <a:r>
              <a:rPr lang="en-US" sz="1000" dirty="0">
                <a:solidFill>
                  <a:schemeClr val="bg1">
                    <a:lumMod val="75000"/>
                  </a:schemeClr>
                </a:solidFill>
              </a:rPr>
              <a:t> and other common cloud services. </a:t>
            </a:r>
          </a:p>
        </p:txBody>
      </p:sp>
      <p:grpSp>
        <p:nvGrpSpPr>
          <p:cNvPr id="38" name="Group 37">
            <a:extLst>
              <a:ext uri="{FF2B5EF4-FFF2-40B4-BE49-F238E27FC236}">
                <a16:creationId xmlns:a16="http://schemas.microsoft.com/office/drawing/2014/main" id="{8A98D1A8-FD9F-9EB8-D650-D238E1AC6BB1}"/>
              </a:ext>
            </a:extLst>
          </p:cNvPr>
          <p:cNvGrpSpPr/>
          <p:nvPr/>
        </p:nvGrpSpPr>
        <p:grpSpPr>
          <a:xfrm>
            <a:off x="443027" y="1295828"/>
            <a:ext cx="8022728" cy="4224113"/>
            <a:chOff x="576327" y="1005911"/>
            <a:chExt cx="10549365" cy="5569077"/>
          </a:xfrm>
        </p:grpSpPr>
        <p:sp>
          <p:nvSpPr>
            <p:cNvPr id="6" name="Rectangle 5">
              <a:extLst>
                <a:ext uri="{FF2B5EF4-FFF2-40B4-BE49-F238E27FC236}">
                  <a16:creationId xmlns:a16="http://schemas.microsoft.com/office/drawing/2014/main" id="{4FC4710B-E0B3-EA83-1583-6A3F7079513B}"/>
                </a:ext>
              </a:extLst>
            </p:cNvPr>
            <p:cNvSpPr/>
            <p:nvPr/>
          </p:nvSpPr>
          <p:spPr>
            <a:xfrm>
              <a:off x="670858" y="2588845"/>
              <a:ext cx="7577499" cy="45913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BEF47020-3263-6222-CC5A-0483B0EDA5DA}"/>
                </a:ext>
              </a:extLst>
            </p:cNvPr>
            <p:cNvSpPr/>
            <p:nvPr/>
          </p:nvSpPr>
          <p:spPr>
            <a:xfrm>
              <a:off x="8334264" y="2588845"/>
              <a:ext cx="2718121" cy="459132"/>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1148F1F9-C0F7-633C-27BB-54BE356EBF39}"/>
                </a:ext>
              </a:extLst>
            </p:cNvPr>
            <p:cNvSpPr/>
            <p:nvPr/>
          </p:nvSpPr>
          <p:spPr>
            <a:xfrm>
              <a:off x="670858" y="1656214"/>
              <a:ext cx="10381529" cy="271731"/>
            </a:xfrm>
            <a:prstGeom prst="rect">
              <a:avLst/>
            </a:prstGeom>
            <a:gradFill>
              <a:gsLst>
                <a:gs pos="0">
                  <a:schemeClr val="accent6">
                    <a:lumMod val="20000"/>
                    <a:lumOff val="80000"/>
                  </a:schemeClr>
                </a:gs>
                <a:gs pos="50000">
                  <a:schemeClr val="accent6"/>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844FAD17-05E3-8FF8-16A2-9D547BABCC3E}"/>
                </a:ext>
              </a:extLst>
            </p:cNvPr>
            <p:cNvSpPr txBox="1"/>
            <p:nvPr/>
          </p:nvSpPr>
          <p:spPr>
            <a:xfrm>
              <a:off x="576327" y="3198086"/>
              <a:ext cx="2017885" cy="365196"/>
            </a:xfrm>
            <a:prstGeom prst="rect">
              <a:avLst/>
            </a:prstGeom>
            <a:noFill/>
          </p:spPr>
          <p:txBody>
            <a:bodyPr wrap="square" rtlCol="0">
              <a:spAutoFit/>
            </a:bodyPr>
            <a:lstStyle/>
            <a:p>
              <a:r>
                <a:rPr lang="en-US" sz="1200" dirty="0">
                  <a:solidFill>
                    <a:schemeClr val="bg1">
                      <a:lumMod val="75000"/>
                    </a:schemeClr>
                  </a:solidFill>
                </a:rPr>
                <a:t>Region-1</a:t>
              </a:r>
            </a:p>
          </p:txBody>
        </p:sp>
        <p:sp>
          <p:nvSpPr>
            <p:cNvPr id="10" name="TextBox 9">
              <a:extLst>
                <a:ext uri="{FF2B5EF4-FFF2-40B4-BE49-F238E27FC236}">
                  <a16:creationId xmlns:a16="http://schemas.microsoft.com/office/drawing/2014/main" id="{C8D3F151-92A3-1AF3-0848-3640FB293438}"/>
                </a:ext>
              </a:extLst>
            </p:cNvPr>
            <p:cNvSpPr txBox="1"/>
            <p:nvPr/>
          </p:nvSpPr>
          <p:spPr>
            <a:xfrm>
              <a:off x="8248354" y="3198352"/>
              <a:ext cx="1291554" cy="365196"/>
            </a:xfrm>
            <a:prstGeom prst="rect">
              <a:avLst/>
            </a:prstGeom>
            <a:noFill/>
          </p:spPr>
          <p:txBody>
            <a:bodyPr wrap="square" rtlCol="0">
              <a:spAutoFit/>
            </a:bodyPr>
            <a:lstStyle/>
            <a:p>
              <a:r>
                <a:rPr lang="en-US" sz="1200" dirty="0">
                  <a:solidFill>
                    <a:schemeClr val="bg1">
                      <a:lumMod val="75000"/>
                    </a:schemeClr>
                  </a:solidFill>
                </a:rPr>
                <a:t>Region-2</a:t>
              </a:r>
            </a:p>
          </p:txBody>
        </p:sp>
        <p:sp>
          <p:nvSpPr>
            <p:cNvPr id="12" name="Rectangle 11">
              <a:extLst>
                <a:ext uri="{FF2B5EF4-FFF2-40B4-BE49-F238E27FC236}">
                  <a16:creationId xmlns:a16="http://schemas.microsoft.com/office/drawing/2014/main" id="{20C6768F-D1F4-723E-9CF8-78E64AC830D5}"/>
                </a:ext>
              </a:extLst>
            </p:cNvPr>
            <p:cNvSpPr/>
            <p:nvPr/>
          </p:nvSpPr>
          <p:spPr>
            <a:xfrm>
              <a:off x="670859" y="3507005"/>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3E6D9DEB-482E-8ED5-A3D0-C0489BCCF39E}"/>
                </a:ext>
              </a:extLst>
            </p:cNvPr>
            <p:cNvSpPr/>
            <p:nvPr/>
          </p:nvSpPr>
          <p:spPr>
            <a:xfrm>
              <a:off x="823259" y="3682555"/>
              <a:ext cx="347047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DEV</a:t>
              </a:r>
            </a:p>
          </p:txBody>
        </p:sp>
        <p:sp>
          <p:nvSpPr>
            <p:cNvPr id="14" name="Rectangle 13">
              <a:extLst>
                <a:ext uri="{FF2B5EF4-FFF2-40B4-BE49-F238E27FC236}">
                  <a16:creationId xmlns:a16="http://schemas.microsoft.com/office/drawing/2014/main" id="{F09CF73F-D229-59AB-652E-EB5176469FC2}"/>
                </a:ext>
              </a:extLst>
            </p:cNvPr>
            <p:cNvSpPr/>
            <p:nvPr/>
          </p:nvSpPr>
          <p:spPr>
            <a:xfrm>
              <a:off x="823258" y="4514790"/>
              <a:ext cx="3470475"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144DD0DB-BC71-6F29-3DD0-1DD891078DCF}"/>
                </a:ext>
              </a:extLst>
            </p:cNvPr>
            <p:cNvSpPr/>
            <p:nvPr/>
          </p:nvSpPr>
          <p:spPr>
            <a:xfrm>
              <a:off x="823259" y="5351831"/>
              <a:ext cx="3470474"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6DCF014D-505A-1FE9-4BFD-4A106E4D6240}"/>
                </a:ext>
              </a:extLst>
            </p:cNvPr>
            <p:cNvSpPr/>
            <p:nvPr/>
          </p:nvSpPr>
          <p:spPr>
            <a:xfrm>
              <a:off x="4478930" y="3493403"/>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8662FB33-8248-E4B9-287E-F5010BC9B772}"/>
                </a:ext>
              </a:extLst>
            </p:cNvPr>
            <p:cNvSpPr/>
            <p:nvPr/>
          </p:nvSpPr>
          <p:spPr>
            <a:xfrm>
              <a:off x="4620725" y="3707358"/>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7D28B3DA-3985-B135-1747-ACEB36FAC2D3}"/>
                </a:ext>
              </a:extLst>
            </p:cNvPr>
            <p:cNvSpPr/>
            <p:nvPr/>
          </p:nvSpPr>
          <p:spPr>
            <a:xfrm>
              <a:off x="4620725" y="4527540"/>
              <a:ext cx="3492656" cy="597159"/>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86C2CED8-AD8C-DF48-A40A-85D5B4F78385}"/>
                </a:ext>
              </a:extLst>
            </p:cNvPr>
            <p:cNvSpPr/>
            <p:nvPr/>
          </p:nvSpPr>
          <p:spPr>
            <a:xfrm>
              <a:off x="8334265" y="3488067"/>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E6506B2-E5F0-5E8E-A42F-27ACDEED13FB}"/>
                </a:ext>
              </a:extLst>
            </p:cNvPr>
            <p:cNvSpPr txBox="1"/>
            <p:nvPr/>
          </p:nvSpPr>
          <p:spPr>
            <a:xfrm>
              <a:off x="670857" y="6209792"/>
              <a:ext cx="3722163" cy="365196"/>
            </a:xfrm>
            <a:prstGeom prst="rect">
              <a:avLst/>
            </a:prstGeom>
            <a:noFill/>
          </p:spPr>
          <p:txBody>
            <a:bodyPr wrap="square" rtlCol="0">
              <a:spAutoFit/>
            </a:bodyPr>
            <a:lstStyle/>
            <a:p>
              <a:pPr algn="ctr"/>
              <a:r>
                <a:rPr lang="en-US" sz="1200" dirty="0">
                  <a:solidFill>
                    <a:schemeClr val="bg1">
                      <a:lumMod val="75000"/>
                    </a:schemeClr>
                  </a:solidFill>
                </a:rPr>
                <a:t>1. Non-Prod Subscription</a:t>
              </a:r>
            </a:p>
          </p:txBody>
        </p:sp>
        <p:sp>
          <p:nvSpPr>
            <p:cNvPr id="21" name="TextBox 20">
              <a:extLst>
                <a:ext uri="{FF2B5EF4-FFF2-40B4-BE49-F238E27FC236}">
                  <a16:creationId xmlns:a16="http://schemas.microsoft.com/office/drawing/2014/main" id="{BCEB3903-3AF0-7906-B4ED-0080193C7836}"/>
                </a:ext>
              </a:extLst>
            </p:cNvPr>
            <p:cNvSpPr txBox="1"/>
            <p:nvPr/>
          </p:nvSpPr>
          <p:spPr>
            <a:xfrm>
              <a:off x="4478929" y="6223225"/>
              <a:ext cx="3769427" cy="276999"/>
            </a:xfrm>
            <a:prstGeom prst="rect">
              <a:avLst/>
            </a:prstGeom>
            <a:noFill/>
          </p:spPr>
          <p:txBody>
            <a:bodyPr wrap="square" rtlCol="0">
              <a:spAutoFit/>
            </a:bodyPr>
            <a:lstStyle/>
            <a:p>
              <a:pPr algn="ctr"/>
              <a:r>
                <a:rPr lang="en-US" sz="1200" dirty="0">
                  <a:solidFill>
                    <a:schemeClr val="bg1">
                      <a:lumMod val="75000"/>
                    </a:schemeClr>
                  </a:solidFill>
                </a:rPr>
                <a:t>3. Production Subscription</a:t>
              </a:r>
            </a:p>
          </p:txBody>
        </p:sp>
        <p:sp>
          <p:nvSpPr>
            <p:cNvPr id="22" name="TextBox 21">
              <a:extLst>
                <a:ext uri="{FF2B5EF4-FFF2-40B4-BE49-F238E27FC236}">
                  <a16:creationId xmlns:a16="http://schemas.microsoft.com/office/drawing/2014/main" id="{78F85BC6-B6F5-7746-71E1-98529884EE80}"/>
                </a:ext>
              </a:extLst>
            </p:cNvPr>
            <p:cNvSpPr txBox="1"/>
            <p:nvPr/>
          </p:nvSpPr>
          <p:spPr>
            <a:xfrm>
              <a:off x="8334264" y="6199099"/>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F95A0EB4-474E-0EA3-9A28-DC263D5AD728}"/>
                </a:ext>
              </a:extLst>
            </p:cNvPr>
            <p:cNvSpPr txBox="1"/>
            <p:nvPr/>
          </p:nvSpPr>
          <p:spPr>
            <a:xfrm>
              <a:off x="5264800" y="2297073"/>
              <a:ext cx="2995702" cy="365196"/>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834E2F72-F8C1-6504-6FA3-989D6A4071F2}"/>
                </a:ext>
              </a:extLst>
            </p:cNvPr>
            <p:cNvSpPr/>
            <p:nvPr/>
          </p:nvSpPr>
          <p:spPr>
            <a:xfrm>
              <a:off x="8390152" y="3707358"/>
              <a:ext cx="2602431" cy="1404591"/>
            </a:xfrm>
            <a:prstGeom prst="rect">
              <a:avLst/>
            </a:prstGeom>
            <a:gradFill flip="none" rotWithShape="1">
              <a:gsLst>
                <a:gs pos="0">
                  <a:schemeClr val="accent1">
                    <a:lumMod val="20000"/>
                    <a:lumOff val="80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B7389F0B-1AC3-8006-E8B8-C1E1210DDCF2}"/>
                </a:ext>
              </a:extLst>
            </p:cNvPr>
            <p:cNvSpPr/>
            <p:nvPr/>
          </p:nvSpPr>
          <p:spPr>
            <a:xfrm>
              <a:off x="670858" y="1005911"/>
              <a:ext cx="10381527" cy="282644"/>
            </a:xfrm>
            <a:prstGeom prst="rect">
              <a:avLst/>
            </a:prstGeom>
            <a:gradFill>
              <a:gsLst>
                <a:gs pos="0">
                  <a:schemeClr val="accent6">
                    <a:lumMod val="20000"/>
                    <a:lumOff val="80000"/>
                  </a:schemeClr>
                </a:gs>
                <a:gs pos="50000">
                  <a:schemeClr val="accent1">
                    <a:lumMod val="40000"/>
                    <a:lumOff val="60000"/>
                  </a:schemeClr>
                </a:gs>
                <a:gs pos="100000">
                  <a:schemeClr val="accent1">
                    <a:lumMod val="20000"/>
                    <a:lumOff val="80000"/>
                    <a:shade val="100000"/>
                    <a:satMod val="11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Platform Users</a:t>
              </a:r>
            </a:p>
          </p:txBody>
        </p:sp>
        <p:sp>
          <p:nvSpPr>
            <p:cNvPr id="26" name="TextBox 25">
              <a:extLst>
                <a:ext uri="{FF2B5EF4-FFF2-40B4-BE49-F238E27FC236}">
                  <a16:creationId xmlns:a16="http://schemas.microsoft.com/office/drawing/2014/main" id="{A2066BDC-557E-4185-3EF6-9DA62FAD8583}"/>
                </a:ext>
              </a:extLst>
            </p:cNvPr>
            <p:cNvSpPr txBox="1"/>
            <p:nvPr/>
          </p:nvSpPr>
          <p:spPr>
            <a:xfrm>
              <a:off x="9133988" y="2289964"/>
              <a:ext cx="1991704" cy="365196"/>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43EDBE-2679-227D-4D62-EE54B7D6CF91}"/>
                </a:ext>
              </a:extLst>
            </p:cNvPr>
            <p:cNvCxnSpPr>
              <a:stCxn id="25" idx="2"/>
              <a:endCxn id="8" idx="0"/>
            </p:cNvCxnSpPr>
            <p:nvPr/>
          </p:nvCxnSpPr>
          <p:spPr>
            <a:xfrm>
              <a:off x="5861622" y="1288555"/>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E9EE7-5423-608E-052E-402B2151F7EF}"/>
                </a:ext>
              </a:extLst>
            </p:cNvPr>
            <p:cNvCxnSpPr/>
            <p:nvPr/>
          </p:nvCxnSpPr>
          <p:spPr>
            <a:xfrm>
              <a:off x="4540045" y="2222210"/>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A9F42-633A-7FE1-68EF-DF26A10A4A6F}"/>
                </a:ext>
              </a:extLst>
            </p:cNvPr>
            <p:cNvCxnSpPr/>
            <p:nvPr/>
          </p:nvCxnSpPr>
          <p:spPr>
            <a:xfrm>
              <a:off x="9649029" y="2228452"/>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1760CD-977B-2070-8327-C58B47CA2871}"/>
                </a:ext>
              </a:extLst>
            </p:cNvPr>
            <p:cNvCxnSpPr>
              <a:cxnSpLocks/>
            </p:cNvCxnSpPr>
            <p:nvPr/>
          </p:nvCxnSpPr>
          <p:spPr>
            <a:xfrm>
              <a:off x="4532361" y="2229466"/>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3FAB85-4C05-8633-7996-4825B9441988}"/>
                </a:ext>
              </a:extLst>
            </p:cNvPr>
            <p:cNvCxnSpPr>
              <a:cxnSpLocks/>
            </p:cNvCxnSpPr>
            <p:nvPr/>
          </p:nvCxnSpPr>
          <p:spPr>
            <a:xfrm>
              <a:off x="5861620" y="1931971"/>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04F972-248D-887C-5DA8-EB42B575B058}"/>
                </a:ext>
              </a:extLst>
            </p:cNvPr>
            <p:cNvCxnSpPr>
              <a:cxnSpLocks/>
            </p:cNvCxnSpPr>
            <p:nvPr/>
          </p:nvCxnSpPr>
          <p:spPr>
            <a:xfrm>
              <a:off x="2447328" y="3047976"/>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BEA836-69BC-9E93-822D-19EFFF86DDB2}"/>
                </a:ext>
              </a:extLst>
            </p:cNvPr>
            <p:cNvCxnSpPr>
              <a:cxnSpLocks/>
            </p:cNvCxnSpPr>
            <p:nvPr/>
          </p:nvCxnSpPr>
          <p:spPr>
            <a:xfrm>
              <a:off x="6363642" y="3034374"/>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27D50C-D5E2-320D-69D1-A316754BA4A5}"/>
                </a:ext>
              </a:extLst>
            </p:cNvPr>
            <p:cNvCxnSpPr>
              <a:cxnSpLocks/>
            </p:cNvCxnSpPr>
            <p:nvPr/>
          </p:nvCxnSpPr>
          <p:spPr>
            <a:xfrm>
              <a:off x="9663424" y="3061620"/>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FBCECB-D8DC-EAE9-F2A6-21205FEAD0E1}"/>
                </a:ext>
              </a:extLst>
            </p:cNvPr>
            <p:cNvSpPr txBox="1"/>
            <p:nvPr/>
          </p:nvSpPr>
          <p:spPr>
            <a:xfrm>
              <a:off x="6033094" y="1946111"/>
              <a:ext cx="3689535" cy="365196"/>
            </a:xfrm>
            <a:prstGeom prst="rect">
              <a:avLst/>
            </a:prstGeom>
            <a:noFill/>
          </p:spPr>
          <p:txBody>
            <a:bodyPr wrap="square" rtlCol="0">
              <a:spAutoFit/>
            </a:bodyPr>
            <a:lstStyle/>
            <a:p>
              <a:pPr algn="r"/>
              <a:r>
                <a:rPr lang="en-US" sz="1200" dirty="0">
                  <a:solidFill>
                    <a:schemeClr val="bg1">
                      <a:lumMod val="75000"/>
                    </a:schemeClr>
                  </a:solidFill>
                </a:rPr>
                <a:t>Routed to DR if Region-1 DC Failed</a:t>
              </a:r>
            </a:p>
          </p:txBody>
        </p:sp>
      </p:grpSp>
      <p:sp>
        <p:nvSpPr>
          <p:cNvPr id="39" name="Text Placeholder 3">
            <a:extLst>
              <a:ext uri="{FF2B5EF4-FFF2-40B4-BE49-F238E27FC236}">
                <a16:creationId xmlns:a16="http://schemas.microsoft.com/office/drawing/2014/main" id="{B06BDD90-ADA1-CEE0-E0F5-2151C692AC28}"/>
              </a:ext>
            </a:extLst>
          </p:cNvPr>
          <p:cNvSpPr>
            <a:spLocks noGrp="1"/>
          </p:cNvSpPr>
          <p:nvPr>
            <p:ph type="body" sz="quarter" idx="16"/>
          </p:nvPr>
        </p:nvSpPr>
        <p:spPr>
          <a:xfrm>
            <a:off x="8481894" y="1190890"/>
            <a:ext cx="3710104" cy="4244636"/>
          </a:xfrm>
        </p:spPr>
        <p:txBody>
          <a:bodyPr>
            <a:normAutofit fontScale="92500" lnSpcReduction="10000"/>
          </a:bodyPr>
          <a:lstStyle/>
          <a:p>
            <a:r>
              <a:rPr lang="en-IN" b="1" dirty="0"/>
              <a:t>HUB Subscription </a:t>
            </a:r>
            <a:r>
              <a:rPr lang="en-IN" dirty="0"/>
              <a:t>– Considered as a DMZ network contains public-facing services and is designed to help protect the internal networks.</a:t>
            </a:r>
          </a:p>
          <a:p>
            <a:endParaRPr lang="en-IN" dirty="0"/>
          </a:p>
          <a:p>
            <a:r>
              <a:rPr lang="en-IN" b="1" dirty="0"/>
              <a:t>Non-Prod Subscription </a:t>
            </a:r>
            <a:r>
              <a:rPr lang="en-IN" dirty="0"/>
              <a:t>– Contains non-production (Dev/QA/UAT) environment resources</a:t>
            </a:r>
          </a:p>
          <a:p>
            <a:endParaRPr lang="en-IN" dirty="0"/>
          </a:p>
          <a:p>
            <a:r>
              <a:rPr lang="en-IN" b="1" dirty="0"/>
              <a:t>Production Subscription </a:t>
            </a:r>
            <a:r>
              <a:rPr lang="en-IN" dirty="0"/>
              <a:t>– Comprised of Production environment resources</a:t>
            </a:r>
          </a:p>
          <a:p>
            <a:endParaRPr lang="en-IN" dirty="0"/>
          </a:p>
          <a:p>
            <a:r>
              <a:rPr lang="en-IN" b="1" dirty="0"/>
              <a:t>DR HUB Subscription </a:t>
            </a:r>
            <a:r>
              <a:rPr lang="en-IN" dirty="0"/>
              <a:t>– Provisioned in a different region it acts as a DMZ (Demilitarized Zone) network for DR resources.</a:t>
            </a:r>
          </a:p>
          <a:p>
            <a:endParaRPr lang="en-IN" dirty="0"/>
          </a:p>
          <a:p>
            <a:r>
              <a:rPr lang="en-IN" b="1" dirty="0"/>
              <a:t>DR Prod Subscription </a:t>
            </a:r>
            <a:r>
              <a:rPr lang="en-IN" dirty="0"/>
              <a:t>– Acts as a DMZ for DR resources.</a:t>
            </a:r>
            <a:endParaRPr lang="en-US" dirty="0"/>
          </a:p>
        </p:txBody>
      </p:sp>
    </p:spTree>
    <p:extLst>
      <p:ext uri="{BB962C8B-B14F-4D97-AF65-F5344CB8AC3E}">
        <p14:creationId xmlns:p14="http://schemas.microsoft.com/office/powerpoint/2010/main" val="245348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65789-D0EE-3570-AFC0-B7FCD2488D7C}"/>
              </a:ext>
            </a:extLst>
          </p:cNvPr>
          <p:cNvSpPr>
            <a:spLocks noGrp="1"/>
          </p:cNvSpPr>
          <p:nvPr>
            <p:ph type="body" sz="quarter" idx="15"/>
          </p:nvPr>
        </p:nvSpPr>
        <p:spPr/>
        <p:txBody>
          <a:bodyPr/>
          <a:lstStyle/>
          <a:p>
            <a:r>
              <a:rPr lang="en-US" dirty="0"/>
              <a:t>ALMP Infrastructure Landscape Diagram with Environments</a:t>
            </a:r>
          </a:p>
        </p:txBody>
      </p:sp>
      <p:sp>
        <p:nvSpPr>
          <p:cNvPr id="3" name="Text Placeholder 2">
            <a:extLst>
              <a:ext uri="{FF2B5EF4-FFF2-40B4-BE49-F238E27FC236}">
                <a16:creationId xmlns:a16="http://schemas.microsoft.com/office/drawing/2014/main" id="{3190AD4D-D370-AAB2-2BB3-C0927C5F77F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DDA7-C18C-7EF0-2612-D5B8C1268BF6}"/>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4062323B-E362-1FCC-EAF8-1C1F2B2BE6D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10;&#10;Description automatically generated">
            <a:extLst>
              <a:ext uri="{FF2B5EF4-FFF2-40B4-BE49-F238E27FC236}">
                <a16:creationId xmlns:a16="http://schemas.microsoft.com/office/drawing/2014/main" id="{1439E42E-BF8F-917A-0858-C36377B97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59"/>
            <a:ext cx="12192000" cy="6082535"/>
          </a:xfrm>
          <a:prstGeom prst="rect">
            <a:avLst/>
          </a:prstGeom>
        </p:spPr>
      </p:pic>
    </p:spTree>
    <p:extLst>
      <p:ext uri="{BB962C8B-B14F-4D97-AF65-F5344CB8AC3E}">
        <p14:creationId xmlns:p14="http://schemas.microsoft.com/office/powerpoint/2010/main" val="2163709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43C16-C673-5A07-C14D-77471F313EFE}"/>
              </a:ext>
            </a:extLst>
          </p:cNvPr>
          <p:cNvSpPr>
            <a:spLocks noGrp="1"/>
          </p:cNvSpPr>
          <p:nvPr>
            <p:ph type="body" sz="quarter" idx="15"/>
          </p:nvPr>
        </p:nvSpPr>
        <p:spPr/>
        <p:txBody>
          <a:bodyPr/>
          <a:lstStyle/>
          <a:p>
            <a:r>
              <a:rPr lang="en-US" dirty="0"/>
              <a:t>ALMP Infrastructure – Logical Architecture</a:t>
            </a:r>
          </a:p>
        </p:txBody>
      </p:sp>
      <p:sp>
        <p:nvSpPr>
          <p:cNvPr id="3" name="Text Placeholder 2">
            <a:extLst>
              <a:ext uri="{FF2B5EF4-FFF2-40B4-BE49-F238E27FC236}">
                <a16:creationId xmlns:a16="http://schemas.microsoft.com/office/drawing/2014/main" id="{3FC1A178-E6D2-0AE5-8A6F-DB3319A15F9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791C723-8632-E090-68F9-C53562ECD49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36D1E6E-CD62-E010-37DA-1AD356888812}"/>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E9948948-B74B-865C-BAED-C312E947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2192000" cy="6079037"/>
          </a:xfrm>
          <a:prstGeom prst="rect">
            <a:avLst/>
          </a:prstGeom>
        </p:spPr>
      </p:pic>
    </p:spTree>
    <p:extLst>
      <p:ext uri="{BB962C8B-B14F-4D97-AF65-F5344CB8AC3E}">
        <p14:creationId xmlns:p14="http://schemas.microsoft.com/office/powerpoint/2010/main" val="451191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05E64-CDC6-6150-73A9-9581B63B3775}"/>
              </a:ext>
            </a:extLst>
          </p:cNvPr>
          <p:cNvSpPr>
            <a:spLocks noGrp="1"/>
          </p:cNvSpPr>
          <p:nvPr>
            <p:ph type="body" sz="quarter" idx="15"/>
          </p:nvPr>
        </p:nvSpPr>
        <p:spPr/>
        <p:txBody>
          <a:bodyPr/>
          <a:lstStyle/>
          <a:p>
            <a:r>
              <a:rPr lang="en-US" dirty="0"/>
              <a:t>ALMP Platform – Cloud Deployment Design</a:t>
            </a:r>
          </a:p>
        </p:txBody>
      </p:sp>
      <p:sp>
        <p:nvSpPr>
          <p:cNvPr id="3" name="Text Placeholder 2">
            <a:extLst>
              <a:ext uri="{FF2B5EF4-FFF2-40B4-BE49-F238E27FC236}">
                <a16:creationId xmlns:a16="http://schemas.microsoft.com/office/drawing/2014/main" id="{6891E034-A9E9-7F9E-AF4E-4246FA2D77E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1A0FB11-D426-A86E-3199-14C6C290C938}"/>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57326BB-8918-2444-C6B0-32836CB9A304}"/>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B5D645AA-C92B-3DE8-0E50-62EB14342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 y="1147233"/>
            <a:ext cx="12132065" cy="5310693"/>
          </a:xfrm>
          <a:prstGeom prst="rect">
            <a:avLst/>
          </a:prstGeom>
        </p:spPr>
      </p:pic>
    </p:spTree>
    <p:extLst>
      <p:ext uri="{BB962C8B-B14F-4D97-AF65-F5344CB8AC3E}">
        <p14:creationId xmlns:p14="http://schemas.microsoft.com/office/powerpoint/2010/main" val="298949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47EA99-6438-5150-6BD6-4D93EEA6A9A3}"/>
              </a:ext>
            </a:extLst>
          </p:cNvPr>
          <p:cNvSpPr>
            <a:spLocks noGrp="1"/>
          </p:cNvSpPr>
          <p:nvPr>
            <p:ph type="body" sz="quarter" idx="15"/>
          </p:nvPr>
        </p:nvSpPr>
        <p:spPr/>
        <p:txBody>
          <a:bodyPr/>
          <a:lstStyle/>
          <a:p>
            <a:r>
              <a:rPr lang="en-US" dirty="0"/>
              <a:t>Confluent Cloud – Business Portfolio with Case Studies</a:t>
            </a:r>
          </a:p>
        </p:txBody>
      </p:sp>
      <p:sp>
        <p:nvSpPr>
          <p:cNvPr id="3" name="Text Placeholder 2">
            <a:extLst>
              <a:ext uri="{FF2B5EF4-FFF2-40B4-BE49-F238E27FC236}">
                <a16:creationId xmlns:a16="http://schemas.microsoft.com/office/drawing/2014/main" id="{5EFC0068-EE83-0D75-17E1-C8528B45458A}"/>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242B44D-7A02-7AED-F405-EFC65C87FDD9}"/>
              </a:ext>
            </a:extLst>
          </p:cNvPr>
          <p:cNvSpPr>
            <a:spLocks noGrp="1"/>
          </p:cNvSpPr>
          <p:nvPr>
            <p:ph type="body" sz="quarter" idx="16"/>
          </p:nvPr>
        </p:nvSpPr>
        <p:spPr/>
        <p:txBody>
          <a:bodyPr/>
          <a:lstStyle/>
          <a:p>
            <a:r>
              <a:rPr lang="en-US" dirty="0"/>
              <a:t>Current MENA clients.</a:t>
            </a:r>
          </a:p>
          <a:p>
            <a:r>
              <a:rPr lang="en-US" dirty="0"/>
              <a:t>Confluent Cloud Usage – Statistics Summary</a:t>
            </a:r>
          </a:p>
          <a:p>
            <a:r>
              <a:rPr lang="en-US" dirty="0"/>
              <a:t>Domain Specific Clients – Last Mile, Food tech, E-Commerce, Retail Customers (Top 5)</a:t>
            </a:r>
          </a:p>
          <a:p>
            <a:r>
              <a:rPr lang="en-US" dirty="0"/>
              <a:t>Future product roadmap (High Level Only)</a:t>
            </a:r>
          </a:p>
          <a:p>
            <a:r>
              <a:rPr lang="en-US" dirty="0"/>
              <a:t>Enterprise Support for Americana</a:t>
            </a:r>
          </a:p>
          <a:p>
            <a:endParaRPr lang="en-US" dirty="0"/>
          </a:p>
        </p:txBody>
      </p:sp>
      <p:sp>
        <p:nvSpPr>
          <p:cNvPr id="5" name="Text Placeholder 4">
            <a:extLst>
              <a:ext uri="{FF2B5EF4-FFF2-40B4-BE49-F238E27FC236}">
                <a16:creationId xmlns:a16="http://schemas.microsoft.com/office/drawing/2014/main" id="{D6DFC273-1DF8-0FD9-EE53-472BD5F6B488}"/>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2260455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E3DCE-BF52-5555-C90B-F1BD65A7DB1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EF58121-938C-1B1C-A732-DC795518A88A}"/>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3140E37-70E6-F4AB-2A8F-8EC2098005B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900F9A3-3CCA-99BB-3846-E14956DDAFB3}"/>
              </a:ext>
            </a:extLst>
          </p:cNvPr>
          <p:cNvSpPr>
            <a:spLocks noGrp="1"/>
          </p:cNvSpPr>
          <p:nvPr>
            <p:ph type="body" sz="quarter" idx="21"/>
          </p:nvPr>
        </p:nvSpPr>
        <p:spPr/>
        <p:txBody>
          <a:bodyPr>
            <a:normAutofit fontScale="70000" lnSpcReduction="20000"/>
          </a:bodyPr>
          <a:lstStyle/>
          <a:p>
            <a:endParaRPr lang="en-US"/>
          </a:p>
        </p:txBody>
      </p:sp>
      <p:pic>
        <p:nvPicPr>
          <p:cNvPr id="9" name="Picture 8">
            <a:extLst>
              <a:ext uri="{FF2B5EF4-FFF2-40B4-BE49-F238E27FC236}">
                <a16:creationId xmlns:a16="http://schemas.microsoft.com/office/drawing/2014/main" id="{D3A396B7-03E7-56AC-7CFA-E981386B216A}"/>
              </a:ext>
            </a:extLst>
          </p:cNvPr>
          <p:cNvPicPr>
            <a:picLocks noChangeAspect="1"/>
          </p:cNvPicPr>
          <p:nvPr/>
        </p:nvPicPr>
        <p:blipFill>
          <a:blip r:embed="rId2"/>
          <a:stretch>
            <a:fillRect/>
          </a:stretch>
        </p:blipFill>
        <p:spPr>
          <a:xfrm>
            <a:off x="0" y="218732"/>
            <a:ext cx="12192000" cy="6420535"/>
          </a:xfrm>
          <a:prstGeom prst="rect">
            <a:avLst/>
          </a:prstGeom>
        </p:spPr>
      </p:pic>
    </p:spTree>
    <p:extLst>
      <p:ext uri="{BB962C8B-B14F-4D97-AF65-F5344CB8AC3E}">
        <p14:creationId xmlns:p14="http://schemas.microsoft.com/office/powerpoint/2010/main" val="3452641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002DE-6A13-188B-8FE8-014110092AE4}"/>
              </a:ext>
            </a:extLst>
          </p:cNvPr>
          <p:cNvSpPr>
            <a:spLocks noGrp="1"/>
          </p:cNvSpPr>
          <p:nvPr>
            <p:ph type="body" sz="quarter" idx="15"/>
          </p:nvPr>
        </p:nvSpPr>
        <p:spPr/>
        <p:txBody>
          <a:bodyPr/>
          <a:lstStyle/>
          <a:p>
            <a:r>
              <a:rPr lang="en-US" dirty="0"/>
              <a:t>Confluent Connector – NCR SDM Connector as Future Scope?</a:t>
            </a:r>
          </a:p>
        </p:txBody>
      </p:sp>
      <p:sp>
        <p:nvSpPr>
          <p:cNvPr id="3" name="Text Placeholder 2">
            <a:extLst>
              <a:ext uri="{FF2B5EF4-FFF2-40B4-BE49-F238E27FC236}">
                <a16:creationId xmlns:a16="http://schemas.microsoft.com/office/drawing/2014/main" id="{22EDF7A4-3549-3CE9-A798-A3376E1344B2}"/>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7F13E8D-2BA6-855E-124B-CE1E52214E9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E162C03B-69C9-A234-47E9-FA8ADA4FBC9F}"/>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26104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9A520-8226-FB39-FC12-81E46916522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50BBB16-51B3-681C-F426-97604A7AC2F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68C89EAB-6CDE-E8D1-6B11-13DB874E5C6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A7F5C9B-1579-D4CE-F4EE-F649F2C3DAED}"/>
              </a:ext>
            </a:extLst>
          </p:cNvPr>
          <p:cNvSpPr>
            <a:spLocks noGrp="1"/>
          </p:cNvSpPr>
          <p:nvPr>
            <p:ph type="body" sz="quarter" idx="21"/>
          </p:nvPr>
        </p:nvSpPr>
        <p:spPr/>
        <p:txBody>
          <a:bodyPr>
            <a:normAutofit fontScale="70000" lnSpcReduction="20000"/>
          </a:bodyPr>
          <a:lstStyle/>
          <a:p>
            <a:endParaRPr lang="en-US"/>
          </a:p>
        </p:txBody>
      </p:sp>
      <p:pic>
        <p:nvPicPr>
          <p:cNvPr id="8" name="Picture 7" descr="A diagram of a flowchart&#10;&#10;AI-generated content may be incorrect.">
            <a:extLst>
              <a:ext uri="{FF2B5EF4-FFF2-40B4-BE49-F238E27FC236}">
                <a16:creationId xmlns:a16="http://schemas.microsoft.com/office/drawing/2014/main" id="{9C904AEE-E77E-A35C-E2ED-B632E0D76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8" y="309127"/>
            <a:ext cx="11774543" cy="6239746"/>
          </a:xfrm>
          <a:prstGeom prst="rect">
            <a:avLst/>
          </a:prstGeom>
        </p:spPr>
      </p:pic>
    </p:spTree>
    <p:extLst>
      <p:ext uri="{BB962C8B-B14F-4D97-AF65-F5344CB8AC3E}">
        <p14:creationId xmlns:p14="http://schemas.microsoft.com/office/powerpoint/2010/main" val="3143794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3EAB3-C4B1-12A9-3FE7-FFA701530D96}"/>
              </a:ext>
            </a:extLst>
          </p:cNvPr>
          <p:cNvSpPr>
            <a:spLocks noGrp="1"/>
          </p:cNvSpPr>
          <p:nvPr>
            <p:ph type="body" sz="quarter" idx="15"/>
          </p:nvPr>
        </p:nvSpPr>
        <p:spPr/>
        <p:txBody>
          <a:bodyPr/>
          <a:lstStyle/>
          <a:p>
            <a:r>
              <a:rPr lang="en-US" dirty="0"/>
              <a:t>ALMP Infrastructure – Monitoring and Governance</a:t>
            </a:r>
          </a:p>
        </p:txBody>
      </p:sp>
      <p:sp>
        <p:nvSpPr>
          <p:cNvPr id="3" name="Text Placeholder 2">
            <a:extLst>
              <a:ext uri="{FF2B5EF4-FFF2-40B4-BE49-F238E27FC236}">
                <a16:creationId xmlns:a16="http://schemas.microsoft.com/office/drawing/2014/main" id="{151EDD71-FC83-BB1A-F22A-360583124AF6}"/>
              </a:ext>
            </a:extLst>
          </p:cNvPr>
          <p:cNvSpPr>
            <a:spLocks noGrp="1"/>
          </p:cNvSpPr>
          <p:nvPr>
            <p:ph type="body" sz="quarter" idx="20"/>
          </p:nvPr>
        </p:nvSpPr>
        <p:spPr/>
        <p:txBody>
          <a:bodyPr/>
          <a:lstStyle/>
          <a:p>
            <a:r>
              <a:rPr lang="en-US" dirty="0"/>
              <a:t>Americana SOC team Cyber Arc and MDR Agent for log collection will be enabled for production environment</a:t>
            </a:r>
          </a:p>
        </p:txBody>
      </p:sp>
      <p:sp>
        <p:nvSpPr>
          <p:cNvPr id="5" name="Text Placeholder 4">
            <a:extLst>
              <a:ext uri="{FF2B5EF4-FFF2-40B4-BE49-F238E27FC236}">
                <a16:creationId xmlns:a16="http://schemas.microsoft.com/office/drawing/2014/main" id="{362BE9AA-E5AF-DB4B-A4DD-0DA0975F4AE8}"/>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107A2046-7C4C-58BA-4F83-4FA1F342A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40" y="1186884"/>
            <a:ext cx="10141845" cy="5655130"/>
          </a:xfrm>
          <a:prstGeom prst="rect">
            <a:avLst/>
          </a:prstGeom>
        </p:spPr>
      </p:pic>
    </p:spTree>
    <p:extLst>
      <p:ext uri="{BB962C8B-B14F-4D97-AF65-F5344CB8AC3E}">
        <p14:creationId xmlns:p14="http://schemas.microsoft.com/office/powerpoint/2010/main" val="3105013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Geographic Information System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3147196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970DD-B0FF-D873-52AD-F981B920A12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3C7C24-6804-D215-BA11-6C50FD6C4A3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962273-4886-A9D6-4751-1DB28285BA90}"/>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3DAC0444-EA68-525E-220F-39FD8AA8F203}"/>
              </a:ext>
            </a:extLst>
          </p:cNvPr>
          <p:cNvSpPr>
            <a:spLocks noGrp="1"/>
          </p:cNvSpPr>
          <p:nvPr>
            <p:ph type="body" sz="quarter" idx="21"/>
          </p:nvPr>
        </p:nvSpPr>
        <p:spPr/>
        <p:txBody>
          <a:bodyPr>
            <a:normAutofit fontScale="70000" lnSpcReduction="20000"/>
          </a:bodyPr>
          <a:lstStyle/>
          <a:p>
            <a:endParaRPr lang="en-US"/>
          </a:p>
        </p:txBody>
      </p:sp>
      <p:pic>
        <p:nvPicPr>
          <p:cNvPr id="6" name="Picture 5" descr="Graphical user interface, application&#10;&#10;Description automatically generated with medium confidence">
            <a:extLst>
              <a:ext uri="{FF2B5EF4-FFF2-40B4-BE49-F238E27FC236}">
                <a16:creationId xmlns:a16="http://schemas.microsoft.com/office/drawing/2014/main" id="{163158BE-4578-9B39-BF71-9491D20A7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8" y="307050"/>
            <a:ext cx="11480800" cy="5816600"/>
          </a:xfrm>
          <a:prstGeom prst="rect">
            <a:avLst/>
          </a:prstGeom>
        </p:spPr>
      </p:pic>
    </p:spTree>
    <p:extLst>
      <p:ext uri="{BB962C8B-B14F-4D97-AF65-F5344CB8AC3E}">
        <p14:creationId xmlns:p14="http://schemas.microsoft.com/office/powerpoint/2010/main" val="1770057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63AC1D-8AB5-DB30-37D8-CCEB9D9EB2A5}"/>
              </a:ext>
            </a:extLst>
          </p:cNvPr>
          <p:cNvSpPr>
            <a:spLocks noGrp="1"/>
          </p:cNvSpPr>
          <p:nvPr>
            <p:ph type="body" sz="quarter" idx="15"/>
          </p:nvPr>
        </p:nvSpPr>
        <p:spPr/>
        <p:txBody>
          <a:bodyPr/>
          <a:lstStyle/>
          <a:p>
            <a:r>
              <a:rPr lang="en-US" dirty="0"/>
              <a:t>ALMP Platform Google Maps API Usage</a:t>
            </a:r>
          </a:p>
        </p:txBody>
      </p:sp>
      <p:sp>
        <p:nvSpPr>
          <p:cNvPr id="3" name="Text Placeholder 2">
            <a:extLst>
              <a:ext uri="{FF2B5EF4-FFF2-40B4-BE49-F238E27FC236}">
                <a16:creationId xmlns:a16="http://schemas.microsoft.com/office/drawing/2014/main" id="{819C4297-A8F4-25BA-9B50-D0124C3C7A9F}"/>
              </a:ext>
            </a:extLst>
          </p:cNvPr>
          <p:cNvSpPr>
            <a:spLocks noGrp="1"/>
          </p:cNvSpPr>
          <p:nvPr>
            <p:ph type="body" sz="quarter" idx="20"/>
          </p:nvPr>
        </p:nvSpPr>
        <p:spPr/>
        <p:txBody>
          <a:bodyPr/>
          <a:lstStyle/>
          <a:p>
            <a:r>
              <a:rPr lang="en-US" dirty="0"/>
              <a:t>Google Maps API consumption within the ALMP platform for web dashboards and driver mobile apps</a:t>
            </a:r>
          </a:p>
        </p:txBody>
      </p:sp>
      <p:sp>
        <p:nvSpPr>
          <p:cNvPr id="5" name="Text Placeholder 4">
            <a:extLst>
              <a:ext uri="{FF2B5EF4-FFF2-40B4-BE49-F238E27FC236}">
                <a16:creationId xmlns:a16="http://schemas.microsoft.com/office/drawing/2014/main" id="{E97A9210-AE50-2BED-0303-A672AB7B337C}"/>
              </a:ext>
            </a:extLst>
          </p:cNvPr>
          <p:cNvSpPr>
            <a:spLocks noGrp="1"/>
          </p:cNvSpPr>
          <p:nvPr>
            <p:ph type="body" sz="quarter" idx="21"/>
          </p:nvPr>
        </p:nvSpPr>
        <p:spPr>
          <a:xfrm>
            <a:off x="9767448" y="-10728"/>
            <a:ext cx="2424551" cy="208866"/>
          </a:xfrm>
        </p:spPr>
        <p:txBody>
          <a:bodyPr>
            <a:normAutofit fontScale="62500" lnSpcReduction="20000"/>
          </a:bodyPr>
          <a:lstStyle/>
          <a:p>
            <a:r>
              <a:rPr lang="en-US" dirty="0">
                <a:hlinkClick r:id="rId2"/>
              </a:rPr>
              <a:t>Click here for Detailed calculation based on the usage and assumptions</a:t>
            </a:r>
            <a:endParaRPr lang="en-US" dirty="0"/>
          </a:p>
        </p:txBody>
      </p:sp>
      <p:graphicFrame>
        <p:nvGraphicFramePr>
          <p:cNvPr id="7" name="Table 6">
            <a:extLst>
              <a:ext uri="{FF2B5EF4-FFF2-40B4-BE49-F238E27FC236}">
                <a16:creationId xmlns:a16="http://schemas.microsoft.com/office/drawing/2014/main" id="{0E11B4D3-0710-EC10-A7CB-C8297757D63F}"/>
              </a:ext>
            </a:extLst>
          </p:cNvPr>
          <p:cNvGraphicFramePr>
            <a:graphicFrameLocks noGrp="1"/>
          </p:cNvGraphicFramePr>
          <p:nvPr>
            <p:extLst>
              <p:ext uri="{D42A27DB-BD31-4B8C-83A1-F6EECF244321}">
                <p14:modId xmlns:p14="http://schemas.microsoft.com/office/powerpoint/2010/main" val="982352965"/>
              </p:ext>
            </p:extLst>
          </p:nvPr>
        </p:nvGraphicFramePr>
        <p:xfrm>
          <a:off x="443028" y="1256145"/>
          <a:ext cx="11291459" cy="5326431"/>
        </p:xfrm>
        <a:graphic>
          <a:graphicData uri="http://schemas.openxmlformats.org/drawingml/2006/table">
            <a:tbl>
              <a:tblPr/>
              <a:tblGrid>
                <a:gridCol w="1814246">
                  <a:extLst>
                    <a:ext uri="{9D8B030D-6E8A-4147-A177-3AD203B41FA5}">
                      <a16:colId xmlns:a16="http://schemas.microsoft.com/office/drawing/2014/main" val="3290435350"/>
                    </a:ext>
                  </a:extLst>
                </a:gridCol>
                <a:gridCol w="5912159">
                  <a:extLst>
                    <a:ext uri="{9D8B030D-6E8A-4147-A177-3AD203B41FA5}">
                      <a16:colId xmlns:a16="http://schemas.microsoft.com/office/drawing/2014/main" val="2712644779"/>
                    </a:ext>
                  </a:extLst>
                </a:gridCol>
                <a:gridCol w="817549">
                  <a:extLst>
                    <a:ext uri="{9D8B030D-6E8A-4147-A177-3AD203B41FA5}">
                      <a16:colId xmlns:a16="http://schemas.microsoft.com/office/drawing/2014/main" val="980182063"/>
                    </a:ext>
                  </a:extLst>
                </a:gridCol>
                <a:gridCol w="932873">
                  <a:extLst>
                    <a:ext uri="{9D8B030D-6E8A-4147-A177-3AD203B41FA5}">
                      <a16:colId xmlns:a16="http://schemas.microsoft.com/office/drawing/2014/main" val="2755809196"/>
                    </a:ext>
                  </a:extLst>
                </a:gridCol>
                <a:gridCol w="960581">
                  <a:extLst>
                    <a:ext uri="{9D8B030D-6E8A-4147-A177-3AD203B41FA5}">
                      <a16:colId xmlns:a16="http://schemas.microsoft.com/office/drawing/2014/main" val="3576461205"/>
                    </a:ext>
                  </a:extLst>
                </a:gridCol>
                <a:gridCol w="854051">
                  <a:extLst>
                    <a:ext uri="{9D8B030D-6E8A-4147-A177-3AD203B41FA5}">
                      <a16:colId xmlns:a16="http://schemas.microsoft.com/office/drawing/2014/main" val="1986144136"/>
                    </a:ext>
                  </a:extLst>
                </a:gridCol>
              </a:tblGrid>
              <a:tr h="351270">
                <a:tc>
                  <a:txBody>
                    <a:bodyPr/>
                    <a:lstStyle/>
                    <a:p>
                      <a:pPr algn="ctr" fontAlgn="b"/>
                      <a:r>
                        <a:rPr lang="en-IN" sz="1100" b="1" i="0" u="none" strike="noStrike" dirty="0">
                          <a:solidFill>
                            <a:srgbClr val="000000"/>
                          </a:solidFill>
                          <a:effectLst/>
                          <a:latin typeface="Calibri" panose="020F0502020204030204" pitchFamily="34" charset="0"/>
                        </a:rPr>
                        <a:t>Google Maps API Types</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Google Maps API Usage Details</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Estimate </a:t>
                      </a:r>
                    </a:p>
                    <a:p>
                      <a:pPr algn="ctr" fontAlgn="b"/>
                      <a:r>
                        <a:rPr lang="en-IN" sz="1100" b="1" i="0" u="none" strike="noStrike" dirty="0">
                          <a:solidFill>
                            <a:srgbClr val="000000"/>
                          </a:solidFill>
                          <a:effectLst/>
                          <a:latin typeface="Calibri" panose="020F0502020204030204" pitchFamily="34" charset="0"/>
                        </a:rPr>
                        <a:t>(API Calls)</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Cost ($)</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Optimized </a:t>
                      </a:r>
                    </a:p>
                    <a:p>
                      <a:pPr algn="ctr" fontAlgn="b"/>
                      <a:r>
                        <a:rPr lang="en-IN" sz="1100" b="1" i="0" u="none" strike="noStrike" dirty="0">
                          <a:solidFill>
                            <a:srgbClr val="000000"/>
                          </a:solidFill>
                          <a:effectLst/>
                          <a:latin typeface="Calibri" panose="020F0502020204030204" pitchFamily="34" charset="0"/>
                        </a:rPr>
                        <a:t>(API Calls)</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Cost ($)</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13844568"/>
                  </a:ext>
                </a:extLst>
              </a:tr>
              <a:tr h="1003588">
                <a:tc>
                  <a:txBody>
                    <a:bodyPr/>
                    <a:lstStyle/>
                    <a:p>
                      <a:pPr algn="l" fontAlgn="b"/>
                      <a:r>
                        <a:rPr lang="en-IN" sz="1100" b="0" i="0" u="none" strike="noStrike" dirty="0">
                          <a:solidFill>
                            <a:srgbClr val="000000"/>
                          </a:solidFill>
                          <a:effectLst/>
                          <a:latin typeface="Calibri" panose="020F0502020204030204" pitchFamily="34" charset="0"/>
                        </a:rPr>
                        <a:t>Maps JavaScript API</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dirty="0">
                          <a:solidFill>
                            <a:srgbClr val="000000"/>
                          </a:solidFill>
                          <a:effectLst/>
                          <a:latin typeface="Calibri" panose="020F0502020204030204" pitchFamily="34" charset="0"/>
                        </a:rPr>
                        <a:t>This API will be used to display google maps for Order Dashboard. Total calls will depend on how many times Store manager/Fleet Controller is accessing Map View from Order Dashboard.</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Here I am considering 1535 Store Managers and 400 Fleet Controllers checking Map View 10 times in a day. We can optimize it by providing a default map view on dashboard</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580500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dirty="0">
                          <a:solidFill>
                            <a:srgbClr val="000000"/>
                          </a:solidFill>
                          <a:effectLst/>
                          <a:latin typeface="Calibri" panose="020F0502020204030204" pitchFamily="34" charset="0"/>
                        </a:rPr>
                        <a:t>3250.8</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58050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0" i="0" u="none" strike="noStrike">
                          <a:solidFill>
                            <a:srgbClr val="000000"/>
                          </a:solidFill>
                          <a:effectLst/>
                          <a:latin typeface="Calibri" panose="020F0502020204030204" pitchFamily="34" charset="0"/>
                        </a:rPr>
                        <a:t>325.08</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19153104"/>
                  </a:ext>
                </a:extLst>
              </a:tr>
              <a:tr h="1167968">
                <a:tc>
                  <a:txBody>
                    <a:bodyPr/>
                    <a:lstStyle/>
                    <a:p>
                      <a:pPr algn="l" fontAlgn="b"/>
                      <a:r>
                        <a:rPr lang="en-IN" sz="1100" b="0" i="0" u="none" strike="noStrike" dirty="0">
                          <a:solidFill>
                            <a:srgbClr val="000000"/>
                          </a:solidFill>
                          <a:effectLst/>
                          <a:latin typeface="Calibri" panose="020F0502020204030204" pitchFamily="34" charset="0"/>
                        </a:rPr>
                        <a:t>Maps SDK for Android</a:t>
                      </a:r>
                      <a:br>
                        <a:rPr lang="en-IN" sz="1100" b="0" i="0" u="none" strike="noStrike" dirty="0">
                          <a:solidFill>
                            <a:srgbClr val="000000"/>
                          </a:solidFill>
                          <a:effectLst/>
                          <a:latin typeface="Calibri" panose="020F0502020204030204" pitchFamily="34" charset="0"/>
                        </a:rPr>
                      </a:b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Mobile Native Dynamic Maps</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This API will be used to display google maps on Driver App. Number of calls will depend on how many times a driver is accessing ALMP app Map View. Not having map view on landing page of mobile app will reduce calls to api substantially. Considering 12K drivers accessing map view 10 times in a day.</a:t>
                      </a:r>
                      <a:br>
                        <a:rPr lang="en-IN" sz="1100" b="0" i="0" u="none" strike="noStrike">
                          <a:solidFill>
                            <a:srgbClr val="000000"/>
                          </a:solidFill>
                          <a:effectLst/>
                          <a:latin typeface="Calibri" panose="020F0502020204030204" pitchFamily="34" charset="0"/>
                        </a:rPr>
                      </a:b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Mobile Native Dynamic Maps is free </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3600000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3600000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7999257"/>
                  </a:ext>
                </a:extLst>
              </a:tr>
              <a:tr h="501794">
                <a:tc>
                  <a:txBody>
                    <a:bodyPr/>
                    <a:lstStyle/>
                    <a:p>
                      <a:pPr algn="l" fontAlgn="b"/>
                      <a:r>
                        <a:rPr lang="en-IN" sz="1100" b="0" i="0" u="none" strike="noStrike" dirty="0">
                          <a:solidFill>
                            <a:srgbClr val="000000"/>
                          </a:solidFill>
                          <a:effectLst/>
                          <a:latin typeface="Calibri" panose="020F0502020204030204" pitchFamily="34" charset="0"/>
                        </a:rPr>
                        <a:t>Directions API</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This will be equal to number of orders as for each order we need to call this API and find shortest path. We can store shortest route for source and destination and utilze for future orders </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5000000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4500000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0" i="0" u="none" strike="noStrike">
                          <a:solidFill>
                            <a:srgbClr val="000000"/>
                          </a:solidFill>
                          <a:effectLst/>
                          <a:latin typeface="Calibri" panose="020F0502020204030204" pitchFamily="34" charset="0"/>
                        </a:rPr>
                        <a:t>18000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3544226"/>
                  </a:ext>
                </a:extLst>
              </a:tr>
              <a:tr h="1003588">
                <a:tc>
                  <a:txBody>
                    <a:bodyPr/>
                    <a:lstStyle/>
                    <a:p>
                      <a:pPr algn="l" fontAlgn="b"/>
                      <a:r>
                        <a:rPr lang="en-IN" sz="1100" b="0" i="0" u="none" strike="noStrike" dirty="0">
                          <a:solidFill>
                            <a:srgbClr val="000000"/>
                          </a:solidFill>
                          <a:effectLst/>
                          <a:latin typeface="Calibri" panose="020F0502020204030204" pitchFamily="34" charset="0"/>
                        </a:rPr>
                        <a:t>Geolocation API</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This API is required to identify customer Geolocation based on their text address and display it on Drivers app. Calls to this API will be more initially but can be optimized by maintaining internal database of existing Customer Geolocation. I am considering 3.5M customer placing 5M orders. Calls for this API will reduce substantially. For now considering 500K after 1 or 2 months  </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3500000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dirty="0">
                          <a:solidFill>
                            <a:srgbClr val="000000"/>
                          </a:solidFill>
                          <a:effectLst/>
                          <a:latin typeface="Calibri" panose="020F0502020204030204" pitchFamily="34" charset="0"/>
                        </a:rPr>
                        <a:t>14000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500000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0" i="0" u="none" strike="noStrike">
                          <a:solidFill>
                            <a:srgbClr val="000000"/>
                          </a:solidFill>
                          <a:effectLst/>
                          <a:latin typeface="Calibri" panose="020F0502020204030204" pitchFamily="34" charset="0"/>
                        </a:rPr>
                        <a:t>2000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23924807"/>
                  </a:ext>
                </a:extLst>
              </a:tr>
              <a:tr h="202448">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100" b="1" i="0" u="none" strike="noStrike">
                          <a:solidFill>
                            <a:srgbClr val="000000"/>
                          </a:solidFill>
                          <a:effectLst/>
                          <a:latin typeface="Calibri" panose="020F0502020204030204" pitchFamily="34" charset="0"/>
                        </a:rPr>
                        <a:t>Total</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12680500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37250.8</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8600000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0" i="0" u="none" strike="noStrike">
                          <a:solidFill>
                            <a:srgbClr val="000000"/>
                          </a:solidFill>
                          <a:effectLst/>
                          <a:latin typeface="Calibri" panose="020F0502020204030204" pitchFamily="34" charset="0"/>
                        </a:rPr>
                        <a:t>20325.08</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23500839"/>
                  </a:ext>
                </a:extLst>
              </a:tr>
              <a:tr h="354717">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IN" sz="1100" b="1" i="0" u="none" strike="noStrike">
                          <a:solidFill>
                            <a:srgbClr val="000000"/>
                          </a:solidFill>
                          <a:effectLst/>
                          <a:latin typeface="Calibri" panose="020F0502020204030204" pitchFamily="34" charset="0"/>
                        </a:rPr>
                        <a:t>With 20% Discount</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1" i="0" u="none" strike="noStrike">
                          <a:solidFill>
                            <a:srgbClr val="000000"/>
                          </a:solidFill>
                          <a:effectLst/>
                          <a:latin typeface="Calibri" panose="020F0502020204030204" pitchFamily="34" charset="0"/>
                        </a:rPr>
                        <a:t>29800.64</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1" i="0" u="none" strike="noStrike" dirty="0">
                          <a:solidFill>
                            <a:srgbClr val="000000"/>
                          </a:solidFill>
                          <a:effectLst/>
                          <a:latin typeface="Calibri" panose="020F0502020204030204" pitchFamily="34" charset="0"/>
                        </a:rPr>
                        <a:t>16260.06</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81077557"/>
                  </a:ext>
                </a:extLst>
              </a:tr>
              <a:tr h="354717">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IN" sz="1100" b="1" i="0" u="none" strike="noStrike">
                          <a:solidFill>
                            <a:srgbClr val="000000"/>
                          </a:solidFill>
                          <a:effectLst/>
                          <a:latin typeface="Calibri" panose="020F0502020204030204" pitchFamily="34" charset="0"/>
                        </a:rPr>
                        <a:t>Total Yearly</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1" i="0" u="none" strike="noStrike">
                          <a:solidFill>
                            <a:srgbClr val="000000"/>
                          </a:solidFill>
                          <a:effectLst/>
                          <a:latin typeface="Calibri" panose="020F0502020204030204" pitchFamily="34" charset="0"/>
                        </a:rPr>
                        <a:t>107280500</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1100" b="1" i="0" u="none" strike="noStrike" dirty="0">
                          <a:solidFill>
                            <a:srgbClr val="000000"/>
                          </a:solidFill>
                          <a:effectLst/>
                          <a:latin typeface="Calibri" panose="020F0502020204030204" pitchFamily="34" charset="0"/>
                        </a:rPr>
                        <a:t>208661.34</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27524734"/>
                  </a:ext>
                </a:extLst>
              </a:tr>
              <a:tr h="354717">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IN" sz="1100" b="1" i="0" u="none" strike="noStrike" dirty="0">
                          <a:solidFill>
                            <a:srgbClr val="000000"/>
                          </a:solidFill>
                          <a:effectLst/>
                          <a:latin typeface="Calibri" panose="020F0502020204030204" pitchFamily="34" charset="0"/>
                        </a:rPr>
                        <a:t>Total Monthly</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1" i="0" u="none" strike="noStrike" dirty="0">
                          <a:solidFill>
                            <a:srgbClr val="000000"/>
                          </a:solidFill>
                          <a:effectLst/>
                          <a:latin typeface="Calibri" panose="020F0502020204030204" pitchFamily="34" charset="0"/>
                        </a:rPr>
                        <a:t>17388.45</a:t>
                      </a:r>
                    </a:p>
                  </a:txBody>
                  <a:tcPr marL="7105" marR="7105" marT="7105" marB="341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29923325"/>
                  </a:ext>
                </a:extLst>
              </a:tr>
            </a:tbl>
          </a:graphicData>
        </a:graphic>
      </p:graphicFrame>
    </p:spTree>
    <p:extLst>
      <p:ext uri="{BB962C8B-B14F-4D97-AF65-F5344CB8AC3E}">
        <p14:creationId xmlns:p14="http://schemas.microsoft.com/office/powerpoint/2010/main" val="590454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95D5F-30C4-2D07-E156-AC6AB86968FD}"/>
              </a:ext>
            </a:extLst>
          </p:cNvPr>
          <p:cNvSpPr>
            <a:spLocks noGrp="1"/>
          </p:cNvSpPr>
          <p:nvPr>
            <p:ph type="body" sz="quarter" idx="15"/>
          </p:nvPr>
        </p:nvSpPr>
        <p:spPr/>
        <p:txBody>
          <a:bodyPr/>
          <a:lstStyle/>
          <a:p>
            <a:r>
              <a:rPr lang="en-US" dirty="0"/>
              <a:t>ALMP GIS Additional Details</a:t>
            </a:r>
          </a:p>
        </p:txBody>
      </p:sp>
      <p:sp>
        <p:nvSpPr>
          <p:cNvPr id="3" name="Text Placeholder 2">
            <a:extLst>
              <a:ext uri="{FF2B5EF4-FFF2-40B4-BE49-F238E27FC236}">
                <a16:creationId xmlns:a16="http://schemas.microsoft.com/office/drawing/2014/main" id="{7156020E-548B-3A33-EF6D-94CA8AC64B13}"/>
              </a:ext>
            </a:extLst>
          </p:cNvPr>
          <p:cNvSpPr>
            <a:spLocks noGrp="1"/>
          </p:cNvSpPr>
          <p:nvPr>
            <p:ph type="body" sz="quarter" idx="20"/>
          </p:nvPr>
        </p:nvSpPr>
        <p:spPr/>
        <p:txBody>
          <a:bodyPr/>
          <a:lstStyle/>
          <a:p>
            <a:r>
              <a:rPr lang="en-US" dirty="0"/>
              <a:t>For ALMP platform following are the additional details which has been considered to achieve the GIS requirements.</a:t>
            </a:r>
          </a:p>
        </p:txBody>
      </p:sp>
      <p:sp>
        <p:nvSpPr>
          <p:cNvPr id="4" name="Text Placeholder 3">
            <a:extLst>
              <a:ext uri="{FF2B5EF4-FFF2-40B4-BE49-F238E27FC236}">
                <a16:creationId xmlns:a16="http://schemas.microsoft.com/office/drawing/2014/main" id="{ADBD73AD-470E-32D7-ACE3-C4755A6F8256}"/>
              </a:ext>
            </a:extLst>
          </p:cNvPr>
          <p:cNvSpPr>
            <a:spLocks noGrp="1"/>
          </p:cNvSpPr>
          <p:nvPr>
            <p:ph type="body" sz="quarter" idx="16"/>
          </p:nvPr>
        </p:nvSpPr>
        <p:spPr/>
        <p:txBody>
          <a:bodyPr/>
          <a:lstStyle/>
          <a:p>
            <a:r>
              <a:rPr lang="en-US" b="1" dirty="0" err="1"/>
              <a:t>GeoServer</a:t>
            </a:r>
            <a:r>
              <a:rPr lang="en-US" dirty="0"/>
              <a:t> – </a:t>
            </a:r>
            <a:r>
              <a:rPr lang="en-US" dirty="0" err="1"/>
              <a:t>GeoServer</a:t>
            </a:r>
            <a:r>
              <a:rPr lang="en-US" dirty="0"/>
              <a:t> is an open source server for sharing geospatial data. For more details on feature can be fetched from </a:t>
            </a:r>
            <a:r>
              <a:rPr lang="en-US" dirty="0">
                <a:hlinkClick r:id="rId2"/>
              </a:rPr>
              <a:t>https/</a:t>
            </a:r>
            <a:r>
              <a:rPr lang="en-US" dirty="0" err="1">
                <a:hlinkClick r:id="rId2"/>
              </a:rPr>
              <a:t>geoserver.org</a:t>
            </a:r>
            <a:r>
              <a:rPr lang="en-US" dirty="0"/>
              <a:t>.</a:t>
            </a:r>
          </a:p>
          <a:p>
            <a:endParaRPr lang="en-US" dirty="0"/>
          </a:p>
          <a:p>
            <a:r>
              <a:rPr lang="en-US" dirty="0"/>
              <a:t>Google Maps API Version 3.49</a:t>
            </a:r>
          </a:p>
          <a:p>
            <a:pPr lvl="1"/>
            <a:r>
              <a:rPr lang="en-US" dirty="0">
                <a:hlinkClick r:id="rId3"/>
              </a:rPr>
              <a:t>https://developers.google.com/maps/documentation/javascript</a:t>
            </a:r>
            <a:endParaRPr lang="en-US" dirty="0"/>
          </a:p>
          <a:p>
            <a:pPr lvl="1"/>
            <a:r>
              <a:rPr lang="en-US" dirty="0">
                <a:hlinkClick r:id="rId4"/>
              </a:rPr>
              <a:t>https://developers.google.com/maps/documentation/javascript/versions?hl=en</a:t>
            </a:r>
            <a:endParaRPr lang="en-US" dirty="0"/>
          </a:p>
          <a:p>
            <a:endParaRPr lang="en-US" dirty="0"/>
          </a:p>
          <a:p>
            <a:r>
              <a:rPr lang="en-US" b="1" dirty="0"/>
              <a:t>Azure Blob Storage </a:t>
            </a:r>
            <a:r>
              <a:rPr lang="en-US" dirty="0"/>
              <a:t>– For KML files which is pre-approved and received from the call center team.</a:t>
            </a:r>
          </a:p>
          <a:p>
            <a:endParaRPr lang="en-US" dirty="0"/>
          </a:p>
          <a:p>
            <a:r>
              <a:rPr lang="en-US" b="1" dirty="0"/>
              <a:t>React Leaflet </a:t>
            </a:r>
            <a:r>
              <a:rPr lang="en-US" dirty="0"/>
              <a:t>- Will be used to implement Map functionalities on Store dashboard and Order Tracking.</a:t>
            </a:r>
          </a:p>
          <a:p>
            <a:endParaRPr lang="en-US" dirty="0"/>
          </a:p>
          <a:p>
            <a:pPr lvl="1"/>
            <a:endParaRPr lang="en-US" dirty="0"/>
          </a:p>
        </p:txBody>
      </p:sp>
      <p:sp>
        <p:nvSpPr>
          <p:cNvPr id="5" name="Text Placeholder 4">
            <a:extLst>
              <a:ext uri="{FF2B5EF4-FFF2-40B4-BE49-F238E27FC236}">
                <a16:creationId xmlns:a16="http://schemas.microsoft.com/office/drawing/2014/main" id="{4A9478DF-63F9-70CF-E1D0-2D8C0E83A595}"/>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164627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Microservices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271685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DB954C-D807-3AE8-9C26-122B670736C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04049AD-DE1F-E2DB-B5C7-A79B0B5CAF42}"/>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AC99608C-1BD3-7D0B-B13C-9E2439E5AB2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F1E4788-0F21-E746-C839-D0EF3A110A77}"/>
              </a:ext>
            </a:extLst>
          </p:cNvPr>
          <p:cNvSpPr>
            <a:spLocks noGrp="1"/>
          </p:cNvSpPr>
          <p:nvPr>
            <p:ph type="body" sz="quarter" idx="21"/>
          </p:nvPr>
        </p:nvSpPr>
        <p:spPr/>
        <p:txBody>
          <a:bodyPr>
            <a:normAutofit fontScale="70000" lnSpcReduction="20000"/>
          </a:bodyPr>
          <a:lstStyle/>
          <a:p>
            <a:endParaRPr lang="en-US"/>
          </a:p>
        </p:txBody>
      </p:sp>
      <p:pic>
        <p:nvPicPr>
          <p:cNvPr id="5122" name="Picture 2">
            <a:extLst>
              <a:ext uri="{FF2B5EF4-FFF2-40B4-BE49-F238E27FC236}">
                <a16:creationId xmlns:a16="http://schemas.microsoft.com/office/drawing/2014/main" id="{B37EDF71-B1AC-7602-1637-24FC2C6F3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59"/>
            <a:ext cx="10160000"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87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4AAC5E-A7CC-81B3-A3F1-255989966C34}"/>
              </a:ext>
            </a:extLst>
          </p:cNvPr>
          <p:cNvSpPr>
            <a:spLocks noGrp="1"/>
          </p:cNvSpPr>
          <p:nvPr>
            <p:ph type="body" sz="quarter" idx="15"/>
          </p:nvPr>
        </p:nvSpPr>
        <p:spPr/>
        <p:txBody>
          <a:bodyPr/>
          <a:lstStyle/>
          <a:p>
            <a:r>
              <a:rPr lang="en-US" dirty="0"/>
              <a:t>ALMP Platform – Context Architecture Design</a:t>
            </a:r>
          </a:p>
        </p:txBody>
      </p:sp>
      <p:sp>
        <p:nvSpPr>
          <p:cNvPr id="3" name="Text Placeholder 2">
            <a:extLst>
              <a:ext uri="{FF2B5EF4-FFF2-40B4-BE49-F238E27FC236}">
                <a16:creationId xmlns:a16="http://schemas.microsoft.com/office/drawing/2014/main" id="{7E882DBE-F196-CCC7-2A69-B19EF0EBE845}"/>
              </a:ext>
            </a:extLst>
          </p:cNvPr>
          <p:cNvSpPr>
            <a:spLocks noGrp="1"/>
          </p:cNvSpPr>
          <p:nvPr>
            <p:ph type="body" sz="quarter" idx="20"/>
          </p:nvPr>
        </p:nvSpPr>
        <p:spPr/>
        <p:txBody>
          <a:bodyPr/>
          <a:lstStyle/>
          <a:p>
            <a:endParaRPr lang="en-US"/>
          </a:p>
        </p:txBody>
      </p:sp>
      <p:sp>
        <p:nvSpPr>
          <p:cNvPr id="5" name="Text Placeholder 4">
            <a:extLst>
              <a:ext uri="{FF2B5EF4-FFF2-40B4-BE49-F238E27FC236}">
                <a16:creationId xmlns:a16="http://schemas.microsoft.com/office/drawing/2014/main" id="{08E72217-7213-941D-73C8-3A7542EA974B}"/>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15F3465D-3331-7EFD-2E51-B5E0C48D1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685860"/>
            <a:ext cx="11811000" cy="5975290"/>
          </a:xfrm>
          <a:prstGeom prst="rect">
            <a:avLst/>
          </a:prstGeom>
        </p:spPr>
      </p:pic>
    </p:spTree>
    <p:extLst>
      <p:ext uri="{BB962C8B-B14F-4D97-AF65-F5344CB8AC3E}">
        <p14:creationId xmlns:p14="http://schemas.microsoft.com/office/powerpoint/2010/main" val="2093104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317D5-E86B-B126-DE97-8828B46BF0B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8481734-EA79-EEE2-23A7-7FD19F08D11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28E2A40-44CB-1AD6-2A6F-799A720D0EB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FEF972E-B840-4EB7-7D9D-66193EE79272}"/>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timeline&#10;&#10;Description automatically generated">
            <a:extLst>
              <a:ext uri="{FF2B5EF4-FFF2-40B4-BE49-F238E27FC236}">
                <a16:creationId xmlns:a16="http://schemas.microsoft.com/office/drawing/2014/main" id="{D499109D-4156-F633-9286-74B8FCDC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6536987"/>
          </a:xfrm>
          <a:prstGeom prst="rect">
            <a:avLst/>
          </a:prstGeom>
        </p:spPr>
      </p:pic>
    </p:spTree>
    <p:extLst>
      <p:ext uri="{BB962C8B-B14F-4D97-AF65-F5344CB8AC3E}">
        <p14:creationId xmlns:p14="http://schemas.microsoft.com/office/powerpoint/2010/main" val="4186843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2D0FD-40C8-535C-66F8-1CBBC26A2ED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91DF19F-1E0E-5AD9-2D66-E1FF44B0A55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E12063F-E799-2B2B-E653-BFABFDA4AC1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5D86CF7-BC9D-98C2-2E77-CC8DABD500EF}"/>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7D41E76F-A508-A3E1-89A6-EAC2AC7D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57200"/>
            <a:ext cx="11506200" cy="5943600"/>
          </a:xfrm>
          <a:prstGeom prst="rect">
            <a:avLst/>
          </a:prstGeom>
        </p:spPr>
      </p:pic>
    </p:spTree>
    <p:extLst>
      <p:ext uri="{BB962C8B-B14F-4D97-AF65-F5344CB8AC3E}">
        <p14:creationId xmlns:p14="http://schemas.microsoft.com/office/powerpoint/2010/main" val="247472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F163E-8770-BF7C-98B2-31B559AC07C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2DF324B-5D14-D404-01B8-E3A03983290E}"/>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A161E7E-E50A-123E-7CE2-167D1CFB397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EF8F285-F522-DC19-D3EA-D49E60F195CF}"/>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16C49D76-037D-FFD9-A3BF-36AECF79BB1E}"/>
              </a:ext>
            </a:extLst>
          </p:cNvPr>
          <p:cNvPicPr>
            <a:picLocks noChangeAspect="1"/>
          </p:cNvPicPr>
          <p:nvPr/>
        </p:nvPicPr>
        <p:blipFill>
          <a:blip r:embed="rId2"/>
          <a:stretch>
            <a:fillRect/>
          </a:stretch>
        </p:blipFill>
        <p:spPr>
          <a:xfrm>
            <a:off x="443027" y="307050"/>
            <a:ext cx="11422590" cy="4859754"/>
          </a:xfrm>
          <a:prstGeom prst="rect">
            <a:avLst/>
          </a:prstGeom>
        </p:spPr>
      </p:pic>
    </p:spTree>
    <p:extLst>
      <p:ext uri="{BB962C8B-B14F-4D97-AF65-F5344CB8AC3E}">
        <p14:creationId xmlns:p14="http://schemas.microsoft.com/office/powerpoint/2010/main" val="74596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79CDA-AF34-87CE-9728-CD60400F4A4C}"/>
              </a:ext>
            </a:extLst>
          </p:cNvPr>
          <p:cNvSpPr>
            <a:spLocks noGrp="1"/>
          </p:cNvSpPr>
          <p:nvPr>
            <p:ph type="body" sz="quarter" idx="15"/>
          </p:nvPr>
        </p:nvSpPr>
        <p:spPr/>
        <p:txBody>
          <a:bodyPr/>
          <a:lstStyle/>
          <a:p>
            <a:r>
              <a:rPr lang="en-US" dirty="0"/>
              <a:t>ALMP Platform – Order Data Ingestion Workflow </a:t>
            </a:r>
          </a:p>
        </p:txBody>
      </p:sp>
      <p:sp>
        <p:nvSpPr>
          <p:cNvPr id="3" name="Text Placeholder 2">
            <a:extLst>
              <a:ext uri="{FF2B5EF4-FFF2-40B4-BE49-F238E27FC236}">
                <a16:creationId xmlns:a16="http://schemas.microsoft.com/office/drawing/2014/main" id="{75392514-58A2-A389-39B9-B2DFF7B5515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50AA9CE-79DE-D53B-6949-44C1FAD198F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A402368-9E31-8467-08FD-47F5DA74E356}"/>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A68C91A8-87EB-A352-59D8-8BDCF2D41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41400"/>
            <a:ext cx="11823700" cy="4775200"/>
          </a:xfrm>
          <a:prstGeom prst="rect">
            <a:avLst/>
          </a:prstGeom>
        </p:spPr>
      </p:pic>
    </p:spTree>
    <p:extLst>
      <p:ext uri="{BB962C8B-B14F-4D97-AF65-F5344CB8AC3E}">
        <p14:creationId xmlns:p14="http://schemas.microsoft.com/office/powerpoint/2010/main" val="3904274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9" name="Picture 8" descr="Timeline&#10;&#10;Description automatically generated">
            <a:extLst>
              <a:ext uri="{FF2B5EF4-FFF2-40B4-BE49-F238E27FC236}">
                <a16:creationId xmlns:a16="http://schemas.microsoft.com/office/drawing/2014/main" id="{9C116ADD-4742-518E-BCDA-3504D4C3C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10" y="412750"/>
            <a:ext cx="11176000" cy="6032500"/>
          </a:xfrm>
          <a:prstGeom prst="rect">
            <a:avLst/>
          </a:prstGeom>
        </p:spPr>
      </p:pic>
    </p:spTree>
    <p:extLst>
      <p:ext uri="{BB962C8B-B14F-4D97-AF65-F5344CB8AC3E}">
        <p14:creationId xmlns:p14="http://schemas.microsoft.com/office/powerpoint/2010/main" val="13117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ALMP CI/CD Design</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265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dirty="0"/>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2050" name="Picture 2">
            <a:extLst>
              <a:ext uri="{FF2B5EF4-FFF2-40B4-BE49-F238E27FC236}">
                <a16:creationId xmlns:a16="http://schemas.microsoft.com/office/drawing/2014/main" id="{D504512F-8312-F083-5137-B180BAE5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64" y="685859"/>
            <a:ext cx="11476652"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89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03EBD-3D2E-7E28-3EA3-548C95F8EFC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8D68C28-BCA8-B9AD-7175-081F151F8EF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3948189-8847-7E03-8442-FEB47092776E}"/>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B1DBEE8-9507-B326-4947-1DB746D18CE7}"/>
              </a:ext>
            </a:extLst>
          </p:cNvPr>
          <p:cNvSpPr>
            <a:spLocks noGrp="1"/>
          </p:cNvSpPr>
          <p:nvPr>
            <p:ph type="body" sz="quarter" idx="21"/>
          </p:nvPr>
        </p:nvSpPr>
        <p:spPr/>
        <p:txBody>
          <a:bodyPr>
            <a:normAutofit fontScale="70000" lnSpcReduction="20000"/>
          </a:bodyPr>
          <a:lstStyle/>
          <a:p>
            <a:endParaRPr lang="en-US"/>
          </a:p>
        </p:txBody>
      </p:sp>
      <p:pic>
        <p:nvPicPr>
          <p:cNvPr id="3074" name="Picture 2">
            <a:extLst>
              <a:ext uri="{FF2B5EF4-FFF2-40B4-BE49-F238E27FC236}">
                <a16:creationId xmlns:a16="http://schemas.microsoft.com/office/drawing/2014/main" id="{5AA5C302-6E64-AD36-18AE-D54F571EC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28" y="646208"/>
            <a:ext cx="102108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811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D3AD-76AF-EA60-79D4-04A0A27A728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A39B44C-AFE9-7856-E07A-FA91B997C0E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0D7EE72C-EB4C-8977-85E3-5416BE37D09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4F9699A-0C4C-F449-DAD7-7881EB70F843}"/>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47CD80-15BF-AAD1-DF14-A7B49BA5B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2825"/>
            <a:ext cx="12192000" cy="58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37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786E05-198D-E32C-341E-FA66BE3A02F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483673D-10D7-35E5-ACD1-8BAF957B5E9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2210C34-D2F2-F38C-8DFA-02BC7D3C34A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E1AD80F-1324-9577-04EA-387BDA2CF38D}"/>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diagram&#10;&#10;Description automatically generated">
            <a:extLst>
              <a:ext uri="{FF2B5EF4-FFF2-40B4-BE49-F238E27FC236}">
                <a16:creationId xmlns:a16="http://schemas.microsoft.com/office/drawing/2014/main" id="{72B1E300-B814-B94B-DFA7-54128EE74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50"/>
            <a:ext cx="12192000" cy="5731282"/>
          </a:xfrm>
          <a:prstGeom prst="rect">
            <a:avLst/>
          </a:prstGeom>
        </p:spPr>
      </p:pic>
    </p:spTree>
    <p:extLst>
      <p:ext uri="{BB962C8B-B14F-4D97-AF65-F5344CB8AC3E}">
        <p14:creationId xmlns:p14="http://schemas.microsoft.com/office/powerpoint/2010/main" val="835667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D22842-2140-4403-BDA5-EA92218C242B}"/>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39EFE00-DAFB-BE8D-11B2-31F9ACB2B525}"/>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BD68B7B-0094-2AED-A156-7DF9BFEC4ACA}"/>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7780BEC-4F0F-183B-8227-A73511062D14}"/>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2FC358C4-1A89-536D-FE8A-65B68537C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1016000"/>
            <a:ext cx="9131300" cy="4826000"/>
          </a:xfrm>
          <a:prstGeom prst="rect">
            <a:avLst/>
          </a:prstGeom>
        </p:spPr>
      </p:pic>
    </p:spTree>
    <p:extLst>
      <p:ext uri="{BB962C8B-B14F-4D97-AF65-F5344CB8AC3E}">
        <p14:creationId xmlns:p14="http://schemas.microsoft.com/office/powerpoint/2010/main" val="4026851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6DA28-51BD-3A01-83F5-A393A5B32B5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25083BF-2F5E-0645-6525-720B3425E32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706370D-19E0-29D8-A466-B8CADC5BC36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1C69B49-EC20-1624-4889-F067CB333DED}"/>
              </a:ext>
            </a:extLst>
          </p:cNvPr>
          <p:cNvSpPr>
            <a:spLocks noGrp="1"/>
          </p:cNvSpPr>
          <p:nvPr>
            <p:ph type="body" sz="quarter" idx="21"/>
          </p:nvPr>
        </p:nvSpPr>
        <p:spPr/>
        <p:txBody>
          <a:bodyPr>
            <a:normAutofit fontScale="70000" lnSpcReduction="20000"/>
          </a:bodyPr>
          <a:lstStyle/>
          <a:p>
            <a:endParaRPr lang="en-US"/>
          </a:p>
        </p:txBody>
      </p:sp>
      <p:pic>
        <p:nvPicPr>
          <p:cNvPr id="7" name="Picture 6" descr="Table&#10;&#10;Description automatically generated">
            <a:extLst>
              <a:ext uri="{FF2B5EF4-FFF2-40B4-BE49-F238E27FC236}">
                <a16:creationId xmlns:a16="http://schemas.microsoft.com/office/drawing/2014/main" id="{E3034B36-7AC1-4655-753E-A0029E3C2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1214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3162BD-C2D7-C409-A58A-D1971956E5C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25376BA-5470-0919-840A-C7D45AF4440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FCE01120-9AD1-1134-FCA5-63F1C2245D0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B031E95-07B5-69C7-AF61-5F525CD71592}"/>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a:extLst>
              <a:ext uri="{FF2B5EF4-FFF2-40B4-BE49-F238E27FC236}">
                <a16:creationId xmlns:a16="http://schemas.microsoft.com/office/drawing/2014/main" id="{2848AA58-9CF4-F986-5A4C-AA23BDEB3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47700"/>
            <a:ext cx="12115800" cy="5562600"/>
          </a:xfrm>
          <a:prstGeom prst="rect">
            <a:avLst/>
          </a:prstGeom>
        </p:spPr>
      </p:pic>
    </p:spTree>
    <p:extLst>
      <p:ext uri="{BB962C8B-B14F-4D97-AF65-F5344CB8AC3E}">
        <p14:creationId xmlns:p14="http://schemas.microsoft.com/office/powerpoint/2010/main" val="100768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BBA0E-816C-6D69-F084-19396FA521C2}"/>
              </a:ext>
            </a:extLst>
          </p:cNvPr>
          <p:cNvSpPr>
            <a:spLocks noGrp="1"/>
          </p:cNvSpPr>
          <p:nvPr>
            <p:ph type="body" sz="quarter" idx="15"/>
          </p:nvPr>
        </p:nvSpPr>
        <p:spPr/>
        <p:txBody>
          <a:bodyPr/>
          <a:lstStyle/>
          <a:p>
            <a:r>
              <a:rPr lang="en-US" dirty="0"/>
              <a:t>Proposed New Design with Data Lake</a:t>
            </a:r>
          </a:p>
        </p:txBody>
      </p:sp>
      <p:sp>
        <p:nvSpPr>
          <p:cNvPr id="5" name="Text Placeholder 4">
            <a:extLst>
              <a:ext uri="{FF2B5EF4-FFF2-40B4-BE49-F238E27FC236}">
                <a16:creationId xmlns:a16="http://schemas.microsoft.com/office/drawing/2014/main" id="{C0597131-71B9-876E-31B9-7F0EF5AE7B07}"/>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15386119-1095-AB5F-00D8-C1E5317EC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13" y="701693"/>
            <a:ext cx="6600825" cy="4133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740593F-BC8F-0ECB-26B2-4050BC7391CE}"/>
              </a:ext>
            </a:extLst>
          </p:cNvPr>
          <p:cNvPicPr>
            <a:picLocks noChangeAspect="1"/>
          </p:cNvPicPr>
          <p:nvPr/>
        </p:nvPicPr>
        <p:blipFill>
          <a:blip r:embed="rId3"/>
          <a:stretch>
            <a:fillRect/>
          </a:stretch>
        </p:blipFill>
        <p:spPr>
          <a:xfrm>
            <a:off x="5585795" y="3074896"/>
            <a:ext cx="510206" cy="198656"/>
          </a:xfrm>
          <a:prstGeom prst="rect">
            <a:avLst/>
          </a:prstGeom>
        </p:spPr>
      </p:pic>
      <p:pic>
        <p:nvPicPr>
          <p:cNvPr id="4" name="Picture 3">
            <a:extLst>
              <a:ext uri="{FF2B5EF4-FFF2-40B4-BE49-F238E27FC236}">
                <a16:creationId xmlns:a16="http://schemas.microsoft.com/office/drawing/2014/main" id="{C0F0922A-67AB-E6A1-BCDE-91F69F0C0651}"/>
              </a:ext>
            </a:extLst>
          </p:cNvPr>
          <p:cNvPicPr>
            <a:picLocks noChangeAspect="1"/>
          </p:cNvPicPr>
          <p:nvPr/>
        </p:nvPicPr>
        <p:blipFill>
          <a:blip r:embed="rId4"/>
          <a:stretch>
            <a:fillRect/>
          </a:stretch>
        </p:blipFill>
        <p:spPr>
          <a:xfrm>
            <a:off x="3266418" y="3174224"/>
            <a:ext cx="1912786" cy="1524132"/>
          </a:xfrm>
          <a:prstGeom prst="rect">
            <a:avLst/>
          </a:prstGeom>
        </p:spPr>
      </p:pic>
      <p:pic>
        <p:nvPicPr>
          <p:cNvPr id="7" name="Picture 6">
            <a:extLst>
              <a:ext uri="{FF2B5EF4-FFF2-40B4-BE49-F238E27FC236}">
                <a16:creationId xmlns:a16="http://schemas.microsoft.com/office/drawing/2014/main" id="{4CB3E393-4469-402F-FEFF-B062D893E019}"/>
              </a:ext>
            </a:extLst>
          </p:cNvPr>
          <p:cNvPicPr>
            <a:picLocks noChangeAspect="1"/>
          </p:cNvPicPr>
          <p:nvPr/>
        </p:nvPicPr>
        <p:blipFill>
          <a:blip r:embed="rId5"/>
          <a:stretch>
            <a:fillRect/>
          </a:stretch>
        </p:blipFill>
        <p:spPr>
          <a:xfrm>
            <a:off x="4754954" y="1990545"/>
            <a:ext cx="2171888" cy="1082134"/>
          </a:xfrm>
          <a:prstGeom prst="rect">
            <a:avLst/>
          </a:prstGeom>
        </p:spPr>
      </p:pic>
      <p:sp>
        <p:nvSpPr>
          <p:cNvPr id="8" name="TextBox 7">
            <a:extLst>
              <a:ext uri="{FF2B5EF4-FFF2-40B4-BE49-F238E27FC236}">
                <a16:creationId xmlns:a16="http://schemas.microsoft.com/office/drawing/2014/main" id="{DA6DD594-7844-9DE7-402B-FF955C49E6C3}"/>
              </a:ext>
            </a:extLst>
          </p:cNvPr>
          <p:cNvSpPr txBox="1"/>
          <p:nvPr/>
        </p:nvSpPr>
        <p:spPr>
          <a:xfrm>
            <a:off x="3835153" y="1811045"/>
            <a:ext cx="1081835" cy="369332"/>
          </a:xfrm>
          <a:prstGeom prst="rect">
            <a:avLst/>
          </a:prstGeom>
          <a:noFill/>
        </p:spPr>
        <p:txBody>
          <a:bodyPr wrap="none" rtlCol="0">
            <a:spAutoFit/>
          </a:bodyPr>
          <a:lstStyle/>
          <a:p>
            <a:r>
              <a:rPr lang="en-US" dirty="0"/>
              <a:t>6 Months</a:t>
            </a:r>
          </a:p>
        </p:txBody>
      </p:sp>
      <p:sp>
        <p:nvSpPr>
          <p:cNvPr id="9" name="TextBox 8">
            <a:extLst>
              <a:ext uri="{FF2B5EF4-FFF2-40B4-BE49-F238E27FC236}">
                <a16:creationId xmlns:a16="http://schemas.microsoft.com/office/drawing/2014/main" id="{244F534A-7272-D250-4AFF-B197138892F4}"/>
              </a:ext>
            </a:extLst>
          </p:cNvPr>
          <p:cNvSpPr txBox="1"/>
          <p:nvPr/>
        </p:nvSpPr>
        <p:spPr>
          <a:xfrm>
            <a:off x="3938825" y="4237510"/>
            <a:ext cx="1189621" cy="369332"/>
          </a:xfrm>
          <a:prstGeom prst="rect">
            <a:avLst/>
          </a:prstGeom>
          <a:noFill/>
        </p:spPr>
        <p:txBody>
          <a:bodyPr wrap="none" rtlCol="0">
            <a:spAutoFit/>
          </a:bodyPr>
          <a:lstStyle/>
          <a:p>
            <a:r>
              <a:rPr lang="en-US" dirty="0"/>
              <a:t>100% Data</a:t>
            </a:r>
          </a:p>
        </p:txBody>
      </p:sp>
      <p:cxnSp>
        <p:nvCxnSpPr>
          <p:cNvPr id="11" name="Straight Arrow Connector 10">
            <a:extLst>
              <a:ext uri="{FF2B5EF4-FFF2-40B4-BE49-F238E27FC236}">
                <a16:creationId xmlns:a16="http://schemas.microsoft.com/office/drawing/2014/main" id="{FE912FD0-93DF-DD73-7CD6-44A773E832F6}"/>
              </a:ext>
            </a:extLst>
          </p:cNvPr>
          <p:cNvCxnSpPr/>
          <p:nvPr/>
        </p:nvCxnSpPr>
        <p:spPr>
          <a:xfrm>
            <a:off x="4754954" y="2654423"/>
            <a:ext cx="2285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500442-EB23-D085-6F67-6C2A99B10307}"/>
              </a:ext>
            </a:extLst>
          </p:cNvPr>
          <p:cNvSpPr txBox="1"/>
          <p:nvPr/>
        </p:nvSpPr>
        <p:spPr>
          <a:xfrm>
            <a:off x="7084839" y="2336593"/>
            <a:ext cx="1602426" cy="646331"/>
          </a:xfrm>
          <a:prstGeom prst="rect">
            <a:avLst/>
          </a:prstGeom>
          <a:noFill/>
        </p:spPr>
        <p:txBody>
          <a:bodyPr wrap="none" rtlCol="0">
            <a:spAutoFit/>
          </a:bodyPr>
          <a:lstStyle/>
          <a:p>
            <a:r>
              <a:rPr lang="en-US" dirty="0"/>
              <a:t>Data Dump</a:t>
            </a:r>
          </a:p>
          <a:p>
            <a:r>
              <a:rPr lang="en-US" dirty="0"/>
              <a:t>In Blob Storage</a:t>
            </a:r>
          </a:p>
        </p:txBody>
      </p:sp>
    </p:spTree>
    <p:extLst>
      <p:ext uri="{BB962C8B-B14F-4D97-AF65-F5344CB8AC3E}">
        <p14:creationId xmlns:p14="http://schemas.microsoft.com/office/powerpoint/2010/main" val="1188950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3162BD-C2D7-C409-A58A-D1971956E5C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25376BA-5470-0919-840A-C7D45AF4440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FCE01120-9AD1-1134-FCA5-63F1C2245D0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B031E95-07B5-69C7-AF61-5F525CD71592}"/>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a:extLst>
              <a:ext uri="{FF2B5EF4-FFF2-40B4-BE49-F238E27FC236}">
                <a16:creationId xmlns:a16="http://schemas.microsoft.com/office/drawing/2014/main" id="{2AA2B813-5694-2551-4409-C9E7F6A9D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8838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F9EF-F888-CC8A-7FC2-D6A5747163AF}"/>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58EEDEE-A147-9B3B-165D-AA4B7E6BECF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2DCC113-799A-1B42-2566-70309CCB891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E125C12-5EFE-EADF-7EFD-141222C479F4}"/>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with low confidence">
            <a:extLst>
              <a:ext uri="{FF2B5EF4-FFF2-40B4-BE49-F238E27FC236}">
                <a16:creationId xmlns:a16="http://schemas.microsoft.com/office/drawing/2014/main" id="{75D1C993-1BCC-D6BA-8A14-9531DD8C2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393700"/>
            <a:ext cx="11823700" cy="6070600"/>
          </a:xfrm>
          <a:prstGeom prst="rect">
            <a:avLst/>
          </a:prstGeom>
        </p:spPr>
      </p:pic>
    </p:spTree>
    <p:extLst>
      <p:ext uri="{BB962C8B-B14F-4D97-AF65-F5344CB8AC3E}">
        <p14:creationId xmlns:p14="http://schemas.microsoft.com/office/powerpoint/2010/main" val="3694299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775ADE-997E-EE3D-66A9-0CF74EE54C6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E4A4E11-4D8B-FAAF-7C72-2FBFE798AF6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70EB53DB-F1AE-7BFB-3951-9739D49720C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A8EBBD2-91DF-15B1-7DC1-0F2AB7651DFB}"/>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 engineering drawing&#10;&#10;Description automatically generated">
            <a:extLst>
              <a:ext uri="{FF2B5EF4-FFF2-40B4-BE49-F238E27FC236}">
                <a16:creationId xmlns:a16="http://schemas.microsoft.com/office/drawing/2014/main" id="{77C41059-7483-D4AB-88C5-EA6412DEB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088"/>
            <a:ext cx="12192000" cy="6477823"/>
          </a:xfrm>
          <a:prstGeom prst="rect">
            <a:avLst/>
          </a:prstGeom>
        </p:spPr>
      </p:pic>
    </p:spTree>
    <p:extLst>
      <p:ext uri="{BB962C8B-B14F-4D97-AF65-F5344CB8AC3E}">
        <p14:creationId xmlns:p14="http://schemas.microsoft.com/office/powerpoint/2010/main" val="3125139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A08BA6-E5C5-D704-664C-E6FE8B5A268A}"/>
              </a:ext>
            </a:extLst>
          </p:cNvPr>
          <p:cNvSpPr>
            <a:spLocks noGrp="1"/>
          </p:cNvSpPr>
          <p:nvPr>
            <p:ph type="body" sz="quarter" idx="15"/>
          </p:nvPr>
        </p:nvSpPr>
        <p:spPr/>
        <p:txBody>
          <a:bodyPr/>
          <a:lstStyle/>
          <a:p>
            <a:r>
              <a:rPr lang="en-US" dirty="0"/>
              <a:t>ALMP Artifacts and Progress</a:t>
            </a:r>
          </a:p>
        </p:txBody>
      </p:sp>
      <p:sp>
        <p:nvSpPr>
          <p:cNvPr id="3" name="Text Placeholder 2">
            <a:extLst>
              <a:ext uri="{FF2B5EF4-FFF2-40B4-BE49-F238E27FC236}">
                <a16:creationId xmlns:a16="http://schemas.microsoft.com/office/drawing/2014/main" id="{9783FE9C-2EB9-540D-BA1A-C8703470CC73}"/>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5AD804D-59F7-A851-3A80-50EA83B7B4E8}"/>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2651D51E-AA15-1EB3-72F1-7BE9090B94F8}"/>
              </a:ext>
            </a:extLst>
          </p:cNvPr>
          <p:cNvSpPr>
            <a:spLocks noGrp="1"/>
          </p:cNvSpPr>
          <p:nvPr>
            <p:ph type="body" sz="quarter" idx="21"/>
          </p:nvPr>
        </p:nvSpPr>
        <p:spPr/>
        <p:txBody>
          <a:bodyPr>
            <a:normAutofit fontScale="70000" lnSpcReduction="20000"/>
          </a:bodyPr>
          <a:lstStyle/>
          <a:p>
            <a:endParaRPr lang="en-US"/>
          </a:p>
        </p:txBody>
      </p:sp>
      <p:pic>
        <p:nvPicPr>
          <p:cNvPr id="7" name="Picture 6" descr="Chart&#10;&#10;Description automatically generated">
            <a:extLst>
              <a:ext uri="{FF2B5EF4-FFF2-40B4-BE49-F238E27FC236}">
                <a16:creationId xmlns:a16="http://schemas.microsoft.com/office/drawing/2014/main" id="{41840117-274C-8A94-C80D-023CEFC44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549"/>
            <a:ext cx="12192000" cy="6240206"/>
          </a:xfrm>
          <a:prstGeom prst="rect">
            <a:avLst/>
          </a:prstGeom>
        </p:spPr>
      </p:pic>
    </p:spTree>
    <p:extLst>
      <p:ext uri="{BB962C8B-B14F-4D97-AF65-F5344CB8AC3E}">
        <p14:creationId xmlns:p14="http://schemas.microsoft.com/office/powerpoint/2010/main" val="869851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163947-0646-030A-5B5B-5AF2AAFEE29E}"/>
              </a:ext>
            </a:extLst>
          </p:cNvPr>
          <p:cNvSpPr>
            <a:spLocks noGrp="1"/>
          </p:cNvSpPr>
          <p:nvPr>
            <p:ph type="body" sz="quarter" idx="15"/>
          </p:nvPr>
        </p:nvSpPr>
        <p:spPr/>
        <p:txBody>
          <a:bodyPr/>
          <a:lstStyle/>
          <a:p>
            <a:r>
              <a:rPr lang="en-US" dirty="0"/>
              <a:t>Order Events Streaming using Kafka – Confluent Cloud Workflow</a:t>
            </a:r>
          </a:p>
        </p:txBody>
      </p:sp>
      <p:sp>
        <p:nvSpPr>
          <p:cNvPr id="3" name="Text Placeholder 2">
            <a:extLst>
              <a:ext uri="{FF2B5EF4-FFF2-40B4-BE49-F238E27FC236}">
                <a16:creationId xmlns:a16="http://schemas.microsoft.com/office/drawing/2014/main" id="{7680FEB9-32DE-1CEF-40F2-EC0E5FBB65CA}"/>
              </a:ext>
            </a:extLst>
          </p:cNvPr>
          <p:cNvSpPr>
            <a:spLocks noGrp="1"/>
          </p:cNvSpPr>
          <p:nvPr>
            <p:ph type="body" sz="quarter" idx="20"/>
          </p:nvPr>
        </p:nvSpPr>
        <p:spPr/>
        <p:txBody>
          <a:bodyPr/>
          <a:lstStyle/>
          <a:p>
            <a:endParaRPr lang="en-US" dirty="0"/>
          </a:p>
        </p:txBody>
      </p:sp>
      <p:sp>
        <p:nvSpPr>
          <p:cNvPr id="4" name="Text Placeholder 3">
            <a:extLst>
              <a:ext uri="{FF2B5EF4-FFF2-40B4-BE49-F238E27FC236}">
                <a16:creationId xmlns:a16="http://schemas.microsoft.com/office/drawing/2014/main" id="{22A313A6-BA52-27B1-5CAA-9BFFA6B3361E}"/>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F1C86929-752F-E5AB-CA45-DF6843855A2E}"/>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hlinkClick r:id="rId3"/>
            <a:extLst>
              <a:ext uri="{FF2B5EF4-FFF2-40B4-BE49-F238E27FC236}">
                <a16:creationId xmlns:a16="http://schemas.microsoft.com/office/drawing/2014/main" id="{B2C62049-0248-B122-BD20-05F26A52D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59"/>
            <a:ext cx="12192000" cy="6071505"/>
          </a:xfrm>
          <a:prstGeom prst="rect">
            <a:avLst/>
          </a:prstGeom>
        </p:spPr>
      </p:pic>
    </p:spTree>
    <p:extLst>
      <p:ext uri="{BB962C8B-B14F-4D97-AF65-F5344CB8AC3E}">
        <p14:creationId xmlns:p14="http://schemas.microsoft.com/office/powerpoint/2010/main" val="804551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EE573-E06A-B7A9-B14E-3290F313516C}"/>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EEF723F-58FA-6C9C-F080-A416D4CAA30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A268D11A-0E23-D34B-B2B8-21471B821C93}"/>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CBE7174-F739-402D-E16A-1659985D3263}"/>
              </a:ext>
            </a:extLst>
          </p:cNvPr>
          <p:cNvSpPr>
            <a:spLocks noGrp="1"/>
          </p:cNvSpPr>
          <p:nvPr>
            <p:ph type="body" sz="quarter" idx="21"/>
          </p:nvPr>
        </p:nvSpPr>
        <p:spPr/>
        <p:txBody>
          <a:bodyPr>
            <a:normAutofit fontScale="70000" lnSpcReduction="20000"/>
          </a:bodyPr>
          <a:lstStyle/>
          <a:p>
            <a:endParaRPr lang="en-US"/>
          </a:p>
        </p:txBody>
      </p:sp>
      <p:pic>
        <p:nvPicPr>
          <p:cNvPr id="9" name="Picture 8" descr="Diagram&#10;&#10;Description automatically generated">
            <a:hlinkClick r:id="rId2"/>
            <a:extLst>
              <a:ext uri="{FF2B5EF4-FFF2-40B4-BE49-F238E27FC236}">
                <a16:creationId xmlns:a16="http://schemas.microsoft.com/office/drawing/2014/main" id="{051057AC-8E2A-7A6E-3681-2702CD898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12192000" cy="6039596"/>
          </a:xfrm>
          <a:prstGeom prst="rect">
            <a:avLst/>
          </a:prstGeom>
        </p:spPr>
      </p:pic>
    </p:spTree>
    <p:extLst>
      <p:ext uri="{BB962C8B-B14F-4D97-AF65-F5344CB8AC3E}">
        <p14:creationId xmlns:p14="http://schemas.microsoft.com/office/powerpoint/2010/main" val="3083086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05C1A7-0411-E6CE-3A68-7F8267E0D0D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41FC847-BB57-90CC-6130-CD5576E3310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2D2D9E2-390F-F6AA-3F3A-B0B4FC51EEB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D908A8F1-9071-E1ED-A91C-FB3CEF6E6208}"/>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FA1CACD8-98FF-B280-E8B2-9F823F06C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494"/>
            <a:ext cx="12192000" cy="6215011"/>
          </a:xfrm>
          <a:prstGeom prst="rect">
            <a:avLst/>
          </a:prstGeom>
        </p:spPr>
      </p:pic>
    </p:spTree>
    <p:extLst>
      <p:ext uri="{BB962C8B-B14F-4D97-AF65-F5344CB8AC3E}">
        <p14:creationId xmlns:p14="http://schemas.microsoft.com/office/powerpoint/2010/main" val="1736358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ED05D-CB01-B485-9DC0-2628679E96D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7E2130C-0669-C4BB-66F9-02F01CBF71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285432A-DD75-9FDC-1F80-3EC53EB9051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8B0D841-6ADC-09D2-AD11-7BF426280D2E}"/>
              </a:ext>
            </a:extLst>
          </p:cNvPr>
          <p:cNvSpPr>
            <a:spLocks noGrp="1"/>
          </p:cNvSpPr>
          <p:nvPr>
            <p:ph type="body" sz="quarter" idx="21"/>
          </p:nvPr>
        </p:nvSpPr>
        <p:spPr/>
        <p:txBody>
          <a:bodyPr>
            <a:normAutofit fontScale="70000" lnSpcReduction="20000"/>
          </a:bodyPr>
          <a:lstStyle/>
          <a:p>
            <a:endParaRPr lang="en-US"/>
          </a:p>
        </p:txBody>
      </p:sp>
      <p:pic>
        <p:nvPicPr>
          <p:cNvPr id="4098" name="Picture 2">
            <a:extLst>
              <a:ext uri="{FF2B5EF4-FFF2-40B4-BE49-F238E27FC236}">
                <a16:creationId xmlns:a16="http://schemas.microsoft.com/office/drawing/2014/main" id="{FEAB578B-623A-AEEF-2215-9A3C24337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28"/>
            <a:ext cx="113056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97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8BCA2-0151-4B97-14FF-860662B05633}"/>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7430E13-35F0-3DE1-20C7-A716842DAF92}"/>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209771F-68C0-07DC-FCD0-35D5A3918FAD}"/>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B3DBD56E-E3D3-0520-E927-E58793182B39}"/>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84F64C64-4202-8AA3-1FFF-B34E0AF55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944"/>
            <a:ext cx="12192000" cy="6522111"/>
          </a:xfrm>
          <a:prstGeom prst="rect">
            <a:avLst/>
          </a:prstGeom>
        </p:spPr>
      </p:pic>
    </p:spTree>
    <p:extLst>
      <p:ext uri="{BB962C8B-B14F-4D97-AF65-F5344CB8AC3E}">
        <p14:creationId xmlns:p14="http://schemas.microsoft.com/office/powerpoint/2010/main" val="1629014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CDF976-1BE8-0848-34A3-D29E87FADD8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3F963D7-5FFF-306F-3367-14D09588FBE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21BAF63-E8FD-9967-44F0-66108355B3F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A920272F-5FB5-C8F6-32F3-D180DA347E14}"/>
              </a:ext>
            </a:extLst>
          </p:cNvPr>
          <p:cNvSpPr>
            <a:spLocks noGrp="1"/>
          </p:cNvSpPr>
          <p:nvPr>
            <p:ph type="body" sz="quarter" idx="21"/>
          </p:nvPr>
        </p:nvSpPr>
        <p:spPr/>
        <p:txBody>
          <a:bodyPr>
            <a:normAutofit fontScale="70000" lnSpcReduction="20000"/>
          </a:bodyPr>
          <a:lstStyle/>
          <a:p>
            <a:endParaRPr lang="en-US"/>
          </a:p>
        </p:txBody>
      </p:sp>
      <p:pic>
        <p:nvPicPr>
          <p:cNvPr id="7" name="Picture 6" descr="Timeline&#10;&#10;Description automatically generated">
            <a:extLst>
              <a:ext uri="{FF2B5EF4-FFF2-40B4-BE49-F238E27FC236}">
                <a16:creationId xmlns:a16="http://schemas.microsoft.com/office/drawing/2014/main" id="{FE6382C3-CB18-9FB7-4605-6BBF444E9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3" y="0"/>
            <a:ext cx="12104414" cy="6858000"/>
          </a:xfrm>
          <a:prstGeom prst="rect">
            <a:avLst/>
          </a:prstGeom>
        </p:spPr>
      </p:pic>
    </p:spTree>
    <p:extLst>
      <p:ext uri="{BB962C8B-B14F-4D97-AF65-F5344CB8AC3E}">
        <p14:creationId xmlns:p14="http://schemas.microsoft.com/office/powerpoint/2010/main" val="147399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BAB7B-F7DE-F6B5-1F4E-D0CD3A6225C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4CCD782-BD00-C85D-AB11-014F89592B2B}"/>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D862D3AD-0E48-63AA-3F7C-9A1300DDE30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C6FD3FB-1479-AFFE-9CFC-4D6A5EC5F13B}"/>
              </a:ext>
            </a:extLst>
          </p:cNvPr>
          <p:cNvSpPr>
            <a:spLocks noGrp="1"/>
          </p:cNvSpPr>
          <p:nvPr>
            <p:ph type="body" sz="quarter" idx="21"/>
          </p:nvPr>
        </p:nvSpPr>
        <p:spPr/>
        <p:txBody>
          <a:bodyPr>
            <a:normAutofit fontScale="70000" lnSpcReduction="20000"/>
          </a:bodyPr>
          <a:lstStyle/>
          <a:p>
            <a:endParaRPr lang="en-US"/>
          </a:p>
        </p:txBody>
      </p:sp>
      <p:pic>
        <p:nvPicPr>
          <p:cNvPr id="7" name="Picture 6">
            <a:extLst>
              <a:ext uri="{FF2B5EF4-FFF2-40B4-BE49-F238E27FC236}">
                <a16:creationId xmlns:a16="http://schemas.microsoft.com/office/drawing/2014/main" id="{7F708894-482D-BC54-3CDA-A3AB14B469F6}"/>
              </a:ext>
            </a:extLst>
          </p:cNvPr>
          <p:cNvPicPr>
            <a:picLocks noChangeAspect="1"/>
          </p:cNvPicPr>
          <p:nvPr/>
        </p:nvPicPr>
        <p:blipFill>
          <a:blip r:embed="rId2"/>
          <a:stretch>
            <a:fillRect/>
          </a:stretch>
        </p:blipFill>
        <p:spPr>
          <a:xfrm>
            <a:off x="443028" y="307050"/>
            <a:ext cx="11524489" cy="5099451"/>
          </a:xfrm>
          <a:prstGeom prst="rect">
            <a:avLst/>
          </a:prstGeom>
        </p:spPr>
      </p:pic>
      <p:pic>
        <p:nvPicPr>
          <p:cNvPr id="8" name="Picture 7">
            <a:extLst>
              <a:ext uri="{FF2B5EF4-FFF2-40B4-BE49-F238E27FC236}">
                <a16:creationId xmlns:a16="http://schemas.microsoft.com/office/drawing/2014/main" id="{78A9FA19-31BA-0064-3848-0F79175765D6}"/>
              </a:ext>
            </a:extLst>
          </p:cNvPr>
          <p:cNvPicPr>
            <a:picLocks noChangeAspect="1"/>
          </p:cNvPicPr>
          <p:nvPr/>
        </p:nvPicPr>
        <p:blipFill>
          <a:blip r:embed="rId3"/>
          <a:stretch>
            <a:fillRect/>
          </a:stretch>
        </p:blipFill>
        <p:spPr>
          <a:xfrm>
            <a:off x="3701423" y="3820225"/>
            <a:ext cx="1912786" cy="1524132"/>
          </a:xfrm>
          <a:prstGeom prst="rect">
            <a:avLst/>
          </a:prstGeom>
        </p:spPr>
      </p:pic>
      <p:sp>
        <p:nvSpPr>
          <p:cNvPr id="9" name="TextBox 8">
            <a:extLst>
              <a:ext uri="{FF2B5EF4-FFF2-40B4-BE49-F238E27FC236}">
                <a16:creationId xmlns:a16="http://schemas.microsoft.com/office/drawing/2014/main" id="{28E077C0-B8FE-6526-FB92-B7BB680A9138}"/>
              </a:ext>
            </a:extLst>
          </p:cNvPr>
          <p:cNvSpPr txBox="1"/>
          <p:nvPr/>
        </p:nvSpPr>
        <p:spPr>
          <a:xfrm>
            <a:off x="4338320" y="4758190"/>
            <a:ext cx="1077924" cy="338554"/>
          </a:xfrm>
          <a:prstGeom prst="rect">
            <a:avLst/>
          </a:prstGeom>
          <a:noFill/>
        </p:spPr>
        <p:txBody>
          <a:bodyPr wrap="none" rtlCol="0">
            <a:spAutoFit/>
          </a:bodyPr>
          <a:lstStyle/>
          <a:p>
            <a:r>
              <a:rPr lang="en-US" sz="1600" dirty="0"/>
              <a:t>100% Data</a:t>
            </a:r>
          </a:p>
        </p:txBody>
      </p:sp>
      <p:sp>
        <p:nvSpPr>
          <p:cNvPr id="10" name="TextBox 9">
            <a:extLst>
              <a:ext uri="{FF2B5EF4-FFF2-40B4-BE49-F238E27FC236}">
                <a16:creationId xmlns:a16="http://schemas.microsoft.com/office/drawing/2014/main" id="{440AB7C1-7281-EBA9-D0C2-AE6869D44E10}"/>
              </a:ext>
            </a:extLst>
          </p:cNvPr>
          <p:cNvSpPr txBox="1"/>
          <p:nvPr/>
        </p:nvSpPr>
        <p:spPr>
          <a:xfrm>
            <a:off x="4792561" y="1281132"/>
            <a:ext cx="1414233" cy="338554"/>
          </a:xfrm>
          <a:prstGeom prst="rect">
            <a:avLst/>
          </a:prstGeom>
          <a:noFill/>
        </p:spPr>
        <p:txBody>
          <a:bodyPr wrap="none" rtlCol="0">
            <a:spAutoFit/>
          </a:bodyPr>
          <a:lstStyle/>
          <a:p>
            <a:r>
              <a:rPr lang="en-US" sz="1600" dirty="0"/>
              <a:t>6 Months Data</a:t>
            </a:r>
          </a:p>
        </p:txBody>
      </p:sp>
    </p:spTree>
    <p:extLst>
      <p:ext uri="{BB962C8B-B14F-4D97-AF65-F5344CB8AC3E}">
        <p14:creationId xmlns:p14="http://schemas.microsoft.com/office/powerpoint/2010/main" val="1999170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851208-C801-8D92-D790-D7611EA17DE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59554FC-5B46-446C-94E6-F90FFE66AA2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96F108F-5363-F0AB-2F28-F1EA83473CF6}"/>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340767BE-1FF9-2D3E-C993-13A31A984B5F}"/>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with medium confidence">
            <a:extLst>
              <a:ext uri="{FF2B5EF4-FFF2-40B4-BE49-F238E27FC236}">
                <a16:creationId xmlns:a16="http://schemas.microsoft.com/office/drawing/2014/main" id="{5263949D-C968-A722-441E-75CC2C52C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 y="0"/>
            <a:ext cx="12134088" cy="6858000"/>
          </a:xfrm>
          <a:prstGeom prst="rect">
            <a:avLst/>
          </a:prstGeom>
        </p:spPr>
      </p:pic>
    </p:spTree>
    <p:extLst>
      <p:ext uri="{BB962C8B-B14F-4D97-AF65-F5344CB8AC3E}">
        <p14:creationId xmlns:p14="http://schemas.microsoft.com/office/powerpoint/2010/main" val="2489717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05845-9474-4336-7C4D-D1D99520E8E5}"/>
              </a:ext>
            </a:extLst>
          </p:cNvPr>
          <p:cNvSpPr>
            <a:spLocks noGrp="1"/>
          </p:cNvSpPr>
          <p:nvPr>
            <p:ph type="body" sz="quarter" idx="15"/>
          </p:nvPr>
        </p:nvSpPr>
        <p:spPr/>
        <p:txBody>
          <a:bodyPr/>
          <a:lstStyle/>
          <a:p>
            <a:r>
              <a:rPr lang="en-US" dirty="0"/>
              <a:t>ALMP Azure Deployment Architecture</a:t>
            </a:r>
          </a:p>
        </p:txBody>
      </p:sp>
      <p:sp>
        <p:nvSpPr>
          <p:cNvPr id="5" name="Text Placeholder 4">
            <a:extLst>
              <a:ext uri="{FF2B5EF4-FFF2-40B4-BE49-F238E27FC236}">
                <a16:creationId xmlns:a16="http://schemas.microsoft.com/office/drawing/2014/main" id="{7AB368FC-63F0-E454-0F4F-7470B1C14DA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5256B1F9-2F80-7651-B40B-3F9CB435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986"/>
            <a:ext cx="10792691" cy="5984408"/>
          </a:xfrm>
          <a:prstGeom prst="rect">
            <a:avLst/>
          </a:prstGeom>
        </p:spPr>
      </p:pic>
    </p:spTree>
    <p:extLst>
      <p:ext uri="{BB962C8B-B14F-4D97-AF65-F5344CB8AC3E}">
        <p14:creationId xmlns:p14="http://schemas.microsoft.com/office/powerpoint/2010/main" val="2920487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E04DC5-1EBD-D8A2-0F87-9D8C92780B55}"/>
              </a:ext>
            </a:extLst>
          </p:cNvPr>
          <p:cNvSpPr>
            <a:spLocks noGrp="1"/>
          </p:cNvSpPr>
          <p:nvPr>
            <p:ph type="body" sz="quarter" idx="21"/>
          </p:nvPr>
        </p:nvSpPr>
        <p:spPr/>
        <p:txBody>
          <a:bodyPr>
            <a:normAutofit fontScale="70000" lnSpcReduction="20000"/>
          </a:bodyPr>
          <a:lstStyle/>
          <a:p>
            <a:endParaRPr lang="en-US"/>
          </a:p>
        </p:txBody>
      </p:sp>
      <p:sp>
        <p:nvSpPr>
          <p:cNvPr id="6" name="Rectangle 5">
            <a:extLst>
              <a:ext uri="{FF2B5EF4-FFF2-40B4-BE49-F238E27FC236}">
                <a16:creationId xmlns:a16="http://schemas.microsoft.com/office/drawing/2014/main" id="{DF5DC198-FD3A-C5E6-B00C-599EA0069F38}"/>
              </a:ext>
            </a:extLst>
          </p:cNvPr>
          <p:cNvSpPr/>
          <p:nvPr/>
        </p:nvSpPr>
        <p:spPr>
          <a:xfrm>
            <a:off x="972272" y="1900176"/>
            <a:ext cx="7577499" cy="45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 Hub</a:t>
            </a:r>
          </a:p>
        </p:txBody>
      </p:sp>
      <p:sp>
        <p:nvSpPr>
          <p:cNvPr id="7" name="Rectangle 6">
            <a:extLst>
              <a:ext uri="{FF2B5EF4-FFF2-40B4-BE49-F238E27FC236}">
                <a16:creationId xmlns:a16="http://schemas.microsoft.com/office/drawing/2014/main" id="{08E81FA7-BC6F-AD4A-9533-11AD55F0163F}"/>
              </a:ext>
            </a:extLst>
          </p:cNvPr>
          <p:cNvSpPr/>
          <p:nvPr/>
        </p:nvSpPr>
        <p:spPr>
          <a:xfrm>
            <a:off x="8635678" y="1900176"/>
            <a:ext cx="2718121" cy="459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 Hub</a:t>
            </a:r>
          </a:p>
        </p:txBody>
      </p:sp>
      <p:sp>
        <p:nvSpPr>
          <p:cNvPr id="8" name="Rectangle 7">
            <a:extLst>
              <a:ext uri="{FF2B5EF4-FFF2-40B4-BE49-F238E27FC236}">
                <a16:creationId xmlns:a16="http://schemas.microsoft.com/office/drawing/2014/main" id="{988A20DD-426E-C5A7-C1F8-D21046B7ED78}"/>
              </a:ext>
            </a:extLst>
          </p:cNvPr>
          <p:cNvSpPr/>
          <p:nvPr/>
        </p:nvSpPr>
        <p:spPr>
          <a:xfrm>
            <a:off x="972272" y="967545"/>
            <a:ext cx="10381529" cy="27173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a:t>
            </a:r>
          </a:p>
        </p:txBody>
      </p:sp>
      <p:sp>
        <p:nvSpPr>
          <p:cNvPr id="9" name="TextBox 8">
            <a:extLst>
              <a:ext uri="{FF2B5EF4-FFF2-40B4-BE49-F238E27FC236}">
                <a16:creationId xmlns:a16="http://schemas.microsoft.com/office/drawing/2014/main" id="{B2FAC892-083F-2B28-4D46-9036CC357D06}"/>
              </a:ext>
            </a:extLst>
          </p:cNvPr>
          <p:cNvSpPr txBox="1"/>
          <p:nvPr/>
        </p:nvSpPr>
        <p:spPr>
          <a:xfrm>
            <a:off x="877742" y="2594654"/>
            <a:ext cx="1427570" cy="276999"/>
          </a:xfrm>
          <a:prstGeom prst="rect">
            <a:avLst/>
          </a:prstGeom>
          <a:noFill/>
        </p:spPr>
        <p:txBody>
          <a:bodyPr wrap="none" rtlCol="0">
            <a:spAutoFit/>
          </a:bodyPr>
          <a:lstStyle/>
          <a:p>
            <a:r>
              <a:rPr lang="en-US" sz="1200" dirty="0">
                <a:solidFill>
                  <a:schemeClr val="bg1">
                    <a:lumMod val="75000"/>
                  </a:schemeClr>
                </a:solidFill>
              </a:rPr>
              <a:t>UAE North(Primary)</a:t>
            </a:r>
          </a:p>
        </p:txBody>
      </p:sp>
      <p:sp>
        <p:nvSpPr>
          <p:cNvPr id="10" name="TextBox 9">
            <a:extLst>
              <a:ext uri="{FF2B5EF4-FFF2-40B4-BE49-F238E27FC236}">
                <a16:creationId xmlns:a16="http://schemas.microsoft.com/office/drawing/2014/main" id="{35D60870-6320-9534-9115-248E0F9573C6}"/>
              </a:ext>
            </a:extLst>
          </p:cNvPr>
          <p:cNvSpPr txBox="1"/>
          <p:nvPr/>
        </p:nvSpPr>
        <p:spPr>
          <a:xfrm>
            <a:off x="8549770" y="2570567"/>
            <a:ext cx="1005468" cy="276999"/>
          </a:xfrm>
          <a:prstGeom prst="rect">
            <a:avLst/>
          </a:prstGeom>
          <a:noFill/>
        </p:spPr>
        <p:txBody>
          <a:bodyPr wrap="none" rtlCol="0">
            <a:spAutoFit/>
          </a:bodyPr>
          <a:lstStyle/>
          <a:p>
            <a:r>
              <a:rPr lang="en-US" sz="1200" dirty="0">
                <a:solidFill>
                  <a:schemeClr val="bg1">
                    <a:lumMod val="75000"/>
                  </a:schemeClr>
                </a:solidFill>
              </a:rPr>
              <a:t>UAE Central*</a:t>
            </a:r>
          </a:p>
        </p:txBody>
      </p:sp>
      <p:sp>
        <p:nvSpPr>
          <p:cNvPr id="11" name="TextBox 10">
            <a:extLst>
              <a:ext uri="{FF2B5EF4-FFF2-40B4-BE49-F238E27FC236}">
                <a16:creationId xmlns:a16="http://schemas.microsoft.com/office/drawing/2014/main" id="{B6848591-C5AA-38A9-20ED-74DAEF73173B}"/>
              </a:ext>
            </a:extLst>
          </p:cNvPr>
          <p:cNvSpPr txBox="1"/>
          <p:nvPr/>
        </p:nvSpPr>
        <p:spPr>
          <a:xfrm>
            <a:off x="1018572" y="6296628"/>
            <a:ext cx="4530407" cy="246221"/>
          </a:xfrm>
          <a:prstGeom prst="rect">
            <a:avLst/>
          </a:prstGeom>
          <a:noFill/>
        </p:spPr>
        <p:txBody>
          <a:bodyPr wrap="none" rtlCol="0">
            <a:spAutoFit/>
          </a:bodyPr>
          <a:lstStyle/>
          <a:p>
            <a:r>
              <a:rPr lang="en-US" sz="1000" dirty="0">
                <a:solidFill>
                  <a:schemeClr val="bg1">
                    <a:lumMod val="75000"/>
                  </a:schemeClr>
                </a:solidFill>
              </a:rPr>
              <a:t>* DR region will be decided with the prod during the launch at the end of year 2022.</a:t>
            </a:r>
          </a:p>
        </p:txBody>
      </p:sp>
      <p:sp>
        <p:nvSpPr>
          <p:cNvPr id="12" name="Rectangle 11">
            <a:extLst>
              <a:ext uri="{FF2B5EF4-FFF2-40B4-BE49-F238E27FC236}">
                <a16:creationId xmlns:a16="http://schemas.microsoft.com/office/drawing/2014/main" id="{91B0C76C-04DD-9173-144C-8ABC1C15697A}"/>
              </a:ext>
            </a:extLst>
          </p:cNvPr>
          <p:cNvSpPr/>
          <p:nvPr/>
        </p:nvSpPr>
        <p:spPr>
          <a:xfrm>
            <a:off x="972273" y="2818336"/>
            <a:ext cx="3722163"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12817EC4-498A-C550-555C-27A0A4338902}"/>
              </a:ext>
            </a:extLst>
          </p:cNvPr>
          <p:cNvSpPr/>
          <p:nvPr/>
        </p:nvSpPr>
        <p:spPr>
          <a:xfrm>
            <a:off x="1124673" y="2993886"/>
            <a:ext cx="3470476" cy="5971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1. DEV</a:t>
            </a:r>
          </a:p>
        </p:txBody>
      </p:sp>
      <p:sp>
        <p:nvSpPr>
          <p:cNvPr id="14" name="Rectangle 13">
            <a:extLst>
              <a:ext uri="{FF2B5EF4-FFF2-40B4-BE49-F238E27FC236}">
                <a16:creationId xmlns:a16="http://schemas.microsoft.com/office/drawing/2014/main" id="{EAF936C8-4665-E6C1-CBA9-72437970491C}"/>
              </a:ext>
            </a:extLst>
          </p:cNvPr>
          <p:cNvSpPr/>
          <p:nvPr/>
        </p:nvSpPr>
        <p:spPr>
          <a:xfrm>
            <a:off x="1124672" y="3826121"/>
            <a:ext cx="3470475" cy="5971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QA</a:t>
            </a:r>
          </a:p>
        </p:txBody>
      </p:sp>
      <p:sp>
        <p:nvSpPr>
          <p:cNvPr id="15" name="Rectangle 14">
            <a:extLst>
              <a:ext uri="{FF2B5EF4-FFF2-40B4-BE49-F238E27FC236}">
                <a16:creationId xmlns:a16="http://schemas.microsoft.com/office/drawing/2014/main" id="{5414A9C8-25FD-4A92-8FB4-E06F8C8A31A2}"/>
              </a:ext>
            </a:extLst>
          </p:cNvPr>
          <p:cNvSpPr/>
          <p:nvPr/>
        </p:nvSpPr>
        <p:spPr>
          <a:xfrm>
            <a:off x="1124673" y="4663162"/>
            <a:ext cx="3470474" cy="5971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UAT</a:t>
            </a:r>
          </a:p>
        </p:txBody>
      </p:sp>
      <p:sp>
        <p:nvSpPr>
          <p:cNvPr id="16" name="Rectangle 15">
            <a:extLst>
              <a:ext uri="{FF2B5EF4-FFF2-40B4-BE49-F238E27FC236}">
                <a16:creationId xmlns:a16="http://schemas.microsoft.com/office/drawing/2014/main" id="{2C9273D2-51FB-B0EE-8F75-EEDC2B5C3241}"/>
              </a:ext>
            </a:extLst>
          </p:cNvPr>
          <p:cNvSpPr/>
          <p:nvPr/>
        </p:nvSpPr>
        <p:spPr>
          <a:xfrm>
            <a:off x="4780344" y="2804734"/>
            <a:ext cx="3769427"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2FB77CE8-F3CD-C3D6-48EF-3DE1611CC71D}"/>
              </a:ext>
            </a:extLst>
          </p:cNvPr>
          <p:cNvSpPr/>
          <p:nvPr/>
        </p:nvSpPr>
        <p:spPr>
          <a:xfrm>
            <a:off x="4922139" y="3018689"/>
            <a:ext cx="3492656" cy="5971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Pre-Prod</a:t>
            </a:r>
          </a:p>
        </p:txBody>
      </p:sp>
      <p:sp>
        <p:nvSpPr>
          <p:cNvPr id="18" name="Rectangle 17">
            <a:extLst>
              <a:ext uri="{FF2B5EF4-FFF2-40B4-BE49-F238E27FC236}">
                <a16:creationId xmlns:a16="http://schemas.microsoft.com/office/drawing/2014/main" id="{14E16032-B60E-3E56-F0B0-DCD10491F730}"/>
              </a:ext>
            </a:extLst>
          </p:cNvPr>
          <p:cNvSpPr/>
          <p:nvPr/>
        </p:nvSpPr>
        <p:spPr>
          <a:xfrm>
            <a:off x="4922139" y="3838871"/>
            <a:ext cx="3492656" cy="5971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Prod</a:t>
            </a:r>
          </a:p>
        </p:txBody>
      </p:sp>
      <p:sp>
        <p:nvSpPr>
          <p:cNvPr id="19" name="Rectangle 18">
            <a:extLst>
              <a:ext uri="{FF2B5EF4-FFF2-40B4-BE49-F238E27FC236}">
                <a16:creationId xmlns:a16="http://schemas.microsoft.com/office/drawing/2014/main" id="{21AFCDD4-97DC-26E3-6641-6B27DCF5A17C}"/>
              </a:ext>
            </a:extLst>
          </p:cNvPr>
          <p:cNvSpPr/>
          <p:nvPr/>
        </p:nvSpPr>
        <p:spPr>
          <a:xfrm>
            <a:off x="8635679" y="2799398"/>
            <a:ext cx="2718120" cy="27027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B9CD87A-73DC-5127-A5AF-2CBD05120953}"/>
              </a:ext>
            </a:extLst>
          </p:cNvPr>
          <p:cNvSpPr txBox="1"/>
          <p:nvPr/>
        </p:nvSpPr>
        <p:spPr>
          <a:xfrm>
            <a:off x="972272" y="5521123"/>
            <a:ext cx="3722163" cy="276999"/>
          </a:xfrm>
          <a:prstGeom prst="rect">
            <a:avLst/>
          </a:prstGeom>
          <a:noFill/>
        </p:spPr>
        <p:txBody>
          <a:bodyPr wrap="square" rtlCol="0">
            <a:spAutoFit/>
          </a:bodyPr>
          <a:lstStyle/>
          <a:p>
            <a:pPr algn="ctr"/>
            <a:r>
              <a:rPr lang="en-US" sz="1200" dirty="0">
                <a:solidFill>
                  <a:schemeClr val="bg1">
                    <a:lumMod val="75000"/>
                  </a:schemeClr>
                </a:solidFill>
              </a:rPr>
              <a:t>1. Dev/Test Subscription</a:t>
            </a:r>
          </a:p>
        </p:txBody>
      </p:sp>
      <p:sp>
        <p:nvSpPr>
          <p:cNvPr id="21" name="TextBox 20">
            <a:extLst>
              <a:ext uri="{FF2B5EF4-FFF2-40B4-BE49-F238E27FC236}">
                <a16:creationId xmlns:a16="http://schemas.microsoft.com/office/drawing/2014/main" id="{2AA2C646-4D1E-04E0-F581-5906F702096F}"/>
              </a:ext>
            </a:extLst>
          </p:cNvPr>
          <p:cNvSpPr txBox="1"/>
          <p:nvPr/>
        </p:nvSpPr>
        <p:spPr>
          <a:xfrm>
            <a:off x="4780343" y="5498026"/>
            <a:ext cx="3769427" cy="276999"/>
          </a:xfrm>
          <a:prstGeom prst="rect">
            <a:avLst/>
          </a:prstGeom>
          <a:noFill/>
        </p:spPr>
        <p:txBody>
          <a:bodyPr wrap="square" rtlCol="0">
            <a:spAutoFit/>
          </a:bodyPr>
          <a:lstStyle/>
          <a:p>
            <a:pPr algn="ctr"/>
            <a:r>
              <a:rPr lang="en-US" sz="1200" dirty="0">
                <a:solidFill>
                  <a:schemeClr val="bg1">
                    <a:lumMod val="75000"/>
                  </a:schemeClr>
                </a:solidFill>
              </a:rPr>
              <a:t>3. Prod Subscription</a:t>
            </a:r>
          </a:p>
        </p:txBody>
      </p:sp>
      <p:sp>
        <p:nvSpPr>
          <p:cNvPr id="22" name="TextBox 21">
            <a:extLst>
              <a:ext uri="{FF2B5EF4-FFF2-40B4-BE49-F238E27FC236}">
                <a16:creationId xmlns:a16="http://schemas.microsoft.com/office/drawing/2014/main" id="{34A93D8C-F22E-35C0-6044-3D2380194A76}"/>
              </a:ext>
            </a:extLst>
          </p:cNvPr>
          <p:cNvSpPr txBox="1"/>
          <p:nvPr/>
        </p:nvSpPr>
        <p:spPr>
          <a:xfrm>
            <a:off x="8635678" y="5510430"/>
            <a:ext cx="2658320" cy="276999"/>
          </a:xfrm>
          <a:prstGeom prst="rect">
            <a:avLst/>
          </a:prstGeom>
          <a:noFill/>
        </p:spPr>
        <p:txBody>
          <a:bodyPr wrap="square" rtlCol="0">
            <a:spAutoFit/>
          </a:bodyPr>
          <a:lstStyle/>
          <a:p>
            <a:pPr algn="ctr"/>
            <a:r>
              <a:rPr lang="en-US" sz="1200" dirty="0">
                <a:solidFill>
                  <a:schemeClr val="bg1">
                    <a:lumMod val="75000"/>
                  </a:schemeClr>
                </a:solidFill>
              </a:rPr>
              <a:t>4. DR Subscription</a:t>
            </a:r>
          </a:p>
        </p:txBody>
      </p:sp>
      <p:sp>
        <p:nvSpPr>
          <p:cNvPr id="23" name="TextBox 22">
            <a:extLst>
              <a:ext uri="{FF2B5EF4-FFF2-40B4-BE49-F238E27FC236}">
                <a16:creationId xmlns:a16="http://schemas.microsoft.com/office/drawing/2014/main" id="{1ED580DC-6AA7-AF87-4FD2-53E49EB6E6FE}"/>
              </a:ext>
            </a:extLst>
          </p:cNvPr>
          <p:cNvSpPr txBox="1"/>
          <p:nvPr/>
        </p:nvSpPr>
        <p:spPr>
          <a:xfrm>
            <a:off x="6453964" y="1657111"/>
            <a:ext cx="2095807" cy="276999"/>
          </a:xfrm>
          <a:prstGeom prst="rect">
            <a:avLst/>
          </a:prstGeom>
          <a:noFill/>
        </p:spPr>
        <p:txBody>
          <a:bodyPr wrap="square" rtlCol="0">
            <a:spAutoFit/>
          </a:bodyPr>
          <a:lstStyle/>
          <a:p>
            <a:pPr algn="r"/>
            <a:r>
              <a:rPr lang="en-US" sz="1200" dirty="0">
                <a:solidFill>
                  <a:schemeClr val="bg1">
                    <a:lumMod val="75000"/>
                  </a:schemeClr>
                </a:solidFill>
              </a:rPr>
              <a:t>2. Central Hub Subscription</a:t>
            </a:r>
          </a:p>
        </p:txBody>
      </p:sp>
      <p:sp>
        <p:nvSpPr>
          <p:cNvPr id="24" name="Rectangle 23">
            <a:extLst>
              <a:ext uri="{FF2B5EF4-FFF2-40B4-BE49-F238E27FC236}">
                <a16:creationId xmlns:a16="http://schemas.microsoft.com/office/drawing/2014/main" id="{D7E10BB1-1FC1-5413-D7FA-EBD4BB3EDF08}"/>
              </a:ext>
            </a:extLst>
          </p:cNvPr>
          <p:cNvSpPr/>
          <p:nvPr/>
        </p:nvSpPr>
        <p:spPr>
          <a:xfrm>
            <a:off x="8691566" y="3018689"/>
            <a:ext cx="2602431" cy="14045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Disaster Recovery</a:t>
            </a:r>
          </a:p>
        </p:txBody>
      </p:sp>
      <p:sp>
        <p:nvSpPr>
          <p:cNvPr id="25" name="Rectangle 24">
            <a:extLst>
              <a:ext uri="{FF2B5EF4-FFF2-40B4-BE49-F238E27FC236}">
                <a16:creationId xmlns:a16="http://schemas.microsoft.com/office/drawing/2014/main" id="{09897402-F9E5-D36C-1CA3-6B17F56A5A6F}"/>
              </a:ext>
            </a:extLst>
          </p:cNvPr>
          <p:cNvSpPr/>
          <p:nvPr/>
        </p:nvSpPr>
        <p:spPr>
          <a:xfrm>
            <a:off x="972272" y="317242"/>
            <a:ext cx="10381527" cy="282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ALMP Users</a:t>
            </a:r>
          </a:p>
        </p:txBody>
      </p:sp>
      <p:sp>
        <p:nvSpPr>
          <p:cNvPr id="26" name="TextBox 25">
            <a:extLst>
              <a:ext uri="{FF2B5EF4-FFF2-40B4-BE49-F238E27FC236}">
                <a16:creationId xmlns:a16="http://schemas.microsoft.com/office/drawing/2014/main" id="{AF5FDE58-BD4C-71EE-76F0-E356A208D60A}"/>
              </a:ext>
            </a:extLst>
          </p:cNvPr>
          <p:cNvSpPr txBox="1"/>
          <p:nvPr/>
        </p:nvSpPr>
        <p:spPr>
          <a:xfrm>
            <a:off x="9945608" y="1674360"/>
            <a:ext cx="1481498" cy="276999"/>
          </a:xfrm>
          <a:prstGeom prst="rect">
            <a:avLst/>
          </a:prstGeom>
          <a:noFill/>
        </p:spPr>
        <p:txBody>
          <a:bodyPr wrap="square" rtlCol="0">
            <a:spAutoFit/>
          </a:bodyPr>
          <a:lstStyle/>
          <a:p>
            <a:pPr algn="r"/>
            <a:r>
              <a:rPr lang="en-US" sz="1200" dirty="0">
                <a:solidFill>
                  <a:schemeClr val="bg1">
                    <a:lumMod val="75000"/>
                  </a:schemeClr>
                </a:solidFill>
              </a:rPr>
              <a:t>5. DR Subscription</a:t>
            </a:r>
          </a:p>
        </p:txBody>
      </p:sp>
      <p:cxnSp>
        <p:nvCxnSpPr>
          <p:cNvPr id="27" name="Straight Arrow Connector 26">
            <a:extLst>
              <a:ext uri="{FF2B5EF4-FFF2-40B4-BE49-F238E27FC236}">
                <a16:creationId xmlns:a16="http://schemas.microsoft.com/office/drawing/2014/main" id="{A7A8F1DC-1ACB-5ACE-7C0B-EF3730A9BBDA}"/>
              </a:ext>
            </a:extLst>
          </p:cNvPr>
          <p:cNvCxnSpPr>
            <a:stCxn id="25" idx="2"/>
            <a:endCxn id="8" idx="0"/>
          </p:cNvCxnSpPr>
          <p:nvPr/>
        </p:nvCxnSpPr>
        <p:spPr>
          <a:xfrm>
            <a:off x="6163036" y="599886"/>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D6DF422-601F-F955-C562-9C79DB098058}"/>
              </a:ext>
            </a:extLst>
          </p:cNvPr>
          <p:cNvCxnSpPr/>
          <p:nvPr/>
        </p:nvCxnSpPr>
        <p:spPr>
          <a:xfrm>
            <a:off x="4841459" y="1533541"/>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53C034-B67B-3DAB-5EDF-18E2DC40AB52}"/>
              </a:ext>
            </a:extLst>
          </p:cNvPr>
          <p:cNvCxnSpPr/>
          <p:nvPr/>
        </p:nvCxnSpPr>
        <p:spPr>
          <a:xfrm>
            <a:off x="9950443" y="1539783"/>
            <a:ext cx="1" cy="36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FAEA23-1C8F-3A4D-AA4C-94CE61B949D0}"/>
              </a:ext>
            </a:extLst>
          </p:cNvPr>
          <p:cNvCxnSpPr>
            <a:cxnSpLocks/>
          </p:cNvCxnSpPr>
          <p:nvPr/>
        </p:nvCxnSpPr>
        <p:spPr>
          <a:xfrm>
            <a:off x="4833775" y="1540797"/>
            <a:ext cx="5121504" cy="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EF91F6-B7F9-9795-F989-3AA137706DE3}"/>
              </a:ext>
            </a:extLst>
          </p:cNvPr>
          <p:cNvCxnSpPr>
            <a:cxnSpLocks/>
          </p:cNvCxnSpPr>
          <p:nvPr/>
        </p:nvCxnSpPr>
        <p:spPr>
          <a:xfrm>
            <a:off x="6163034" y="1243302"/>
            <a:ext cx="1" cy="27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9472896-EA6B-74A3-6C42-1E17948F4F5A}"/>
              </a:ext>
            </a:extLst>
          </p:cNvPr>
          <p:cNvCxnSpPr>
            <a:cxnSpLocks/>
          </p:cNvCxnSpPr>
          <p:nvPr/>
        </p:nvCxnSpPr>
        <p:spPr>
          <a:xfrm>
            <a:off x="2748742" y="2359307"/>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E081F2-F893-0DD0-7C65-AF262484CDD4}"/>
              </a:ext>
            </a:extLst>
          </p:cNvPr>
          <p:cNvCxnSpPr>
            <a:cxnSpLocks/>
          </p:cNvCxnSpPr>
          <p:nvPr/>
        </p:nvCxnSpPr>
        <p:spPr>
          <a:xfrm>
            <a:off x="6665056" y="2345705"/>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83670A-BF2C-6A9D-BF16-F7AC29AD84E5}"/>
              </a:ext>
            </a:extLst>
          </p:cNvPr>
          <p:cNvCxnSpPr>
            <a:cxnSpLocks/>
          </p:cNvCxnSpPr>
          <p:nvPr/>
        </p:nvCxnSpPr>
        <p:spPr>
          <a:xfrm>
            <a:off x="9964838" y="2372951"/>
            <a:ext cx="0" cy="45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5D7F292-A9E3-8F81-1861-AFEF255F0116}"/>
              </a:ext>
            </a:extLst>
          </p:cNvPr>
          <p:cNvSpPr txBox="1"/>
          <p:nvPr/>
        </p:nvSpPr>
        <p:spPr>
          <a:xfrm>
            <a:off x="7559745" y="1318325"/>
            <a:ext cx="2464299" cy="276999"/>
          </a:xfrm>
          <a:prstGeom prst="rect">
            <a:avLst/>
          </a:prstGeom>
          <a:noFill/>
        </p:spPr>
        <p:txBody>
          <a:bodyPr wrap="square" rtlCol="0">
            <a:spAutoFit/>
          </a:bodyPr>
          <a:lstStyle/>
          <a:p>
            <a:pPr algn="r"/>
            <a:r>
              <a:rPr lang="en-US" sz="1200" dirty="0">
                <a:solidFill>
                  <a:schemeClr val="bg1">
                    <a:lumMod val="75000"/>
                  </a:schemeClr>
                </a:solidFill>
              </a:rPr>
              <a:t>Routed to DR if UAE North DC Failed</a:t>
            </a:r>
          </a:p>
        </p:txBody>
      </p:sp>
    </p:spTree>
    <p:extLst>
      <p:ext uri="{BB962C8B-B14F-4D97-AF65-F5344CB8AC3E}">
        <p14:creationId xmlns:p14="http://schemas.microsoft.com/office/powerpoint/2010/main" val="1285356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3EE0D-979D-05AE-F7C8-D302EE0660D1}"/>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F40AD31-F31F-A5D1-F28A-2751426D407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2D94BF5A-E655-99E8-35CB-BD4DB3419597}"/>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7C29BED-6EB7-2E9D-54F1-97335561AB67}"/>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16BDC46D-AD95-9CBC-5DE3-2FCE44E73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27" y="632629"/>
            <a:ext cx="10792347" cy="5338680"/>
          </a:xfrm>
          <a:prstGeom prst="rect">
            <a:avLst/>
          </a:prstGeom>
        </p:spPr>
      </p:pic>
    </p:spTree>
    <p:extLst>
      <p:ext uri="{BB962C8B-B14F-4D97-AF65-F5344CB8AC3E}">
        <p14:creationId xmlns:p14="http://schemas.microsoft.com/office/powerpoint/2010/main" val="3854483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CD7DE-B5B0-4807-0220-E9EB280D69F1}"/>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79AEBCC-9CD4-D3D8-1E46-05A9323CBC3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1D412296-50F4-377D-BA0B-5DCCDAB1A4E4}"/>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C121EA16-DECB-F74C-C889-CDC1416247AC}"/>
              </a:ext>
            </a:extLst>
          </p:cNvPr>
          <p:cNvSpPr>
            <a:spLocks noGrp="1"/>
          </p:cNvSpPr>
          <p:nvPr>
            <p:ph type="body" sz="quarter" idx="21"/>
          </p:nvPr>
        </p:nvSpPr>
        <p:spPr/>
        <p:txBody>
          <a:bodyPr>
            <a:normAutofit fontScale="70000" lnSpcReduction="20000"/>
          </a:bodyPr>
          <a:lstStyle/>
          <a:p>
            <a:endParaRPr lang="en-US"/>
          </a:p>
        </p:txBody>
      </p:sp>
      <p:pic>
        <p:nvPicPr>
          <p:cNvPr id="9" name="Picture 8" descr="A picture containing graphical user interface&#10;&#10;Description automatically generated">
            <a:extLst>
              <a:ext uri="{FF2B5EF4-FFF2-40B4-BE49-F238E27FC236}">
                <a16:creationId xmlns:a16="http://schemas.microsoft.com/office/drawing/2014/main" id="{5855D14A-8492-1900-1047-BE21E9569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20" y="0"/>
            <a:ext cx="11938360" cy="6858000"/>
          </a:xfrm>
          <a:prstGeom prst="rect">
            <a:avLst/>
          </a:prstGeom>
        </p:spPr>
      </p:pic>
    </p:spTree>
    <p:extLst>
      <p:ext uri="{BB962C8B-B14F-4D97-AF65-F5344CB8AC3E}">
        <p14:creationId xmlns:p14="http://schemas.microsoft.com/office/powerpoint/2010/main" val="3652176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GIS Architecture</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3776504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7E54D-8426-B2EC-9071-CAA3CA29FA2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601FB059-4874-1BB6-CD3E-51F3F27A474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5564CDC-C48E-8513-0434-A06620CD523F}"/>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85EDAAE-7B4B-E267-6EAA-7CA603F34AF0}"/>
              </a:ext>
            </a:extLst>
          </p:cNvPr>
          <p:cNvSpPr>
            <a:spLocks noGrp="1"/>
          </p:cNvSpPr>
          <p:nvPr>
            <p:ph type="body" sz="quarter" idx="21"/>
          </p:nvPr>
        </p:nvSpPr>
        <p:spPr/>
        <p:txBody>
          <a:bodyPr>
            <a:normAutofit fontScale="70000" lnSpcReduction="20000"/>
          </a:bodyPr>
          <a:lstStyle/>
          <a:p>
            <a:endParaRPr lang="en-US"/>
          </a:p>
        </p:txBody>
      </p:sp>
      <p:pic>
        <p:nvPicPr>
          <p:cNvPr id="9" name="Picture 8" descr="Graphical user interface, application&#10;&#10;Description automatically generated with medium confidence">
            <a:extLst>
              <a:ext uri="{FF2B5EF4-FFF2-40B4-BE49-F238E27FC236}">
                <a16:creationId xmlns:a16="http://schemas.microsoft.com/office/drawing/2014/main" id="{FE6EE1FA-88F2-B660-849B-4824D0AAA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520700"/>
            <a:ext cx="11480800" cy="5816600"/>
          </a:xfrm>
          <a:prstGeom prst="rect">
            <a:avLst/>
          </a:prstGeom>
        </p:spPr>
      </p:pic>
    </p:spTree>
    <p:extLst>
      <p:ext uri="{BB962C8B-B14F-4D97-AF65-F5344CB8AC3E}">
        <p14:creationId xmlns:p14="http://schemas.microsoft.com/office/powerpoint/2010/main" val="2812740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4BD4E-BA41-0B20-CCA5-E6726C7DF76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0F76A3-D73F-011E-B569-F9B009309938}"/>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C53ED837-709E-7821-2244-14FDC0561C5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FDBF4-AC07-C8B2-A5EA-8620B566D4B0}"/>
              </a:ext>
            </a:extLst>
          </p:cNvPr>
          <p:cNvSpPr>
            <a:spLocks noGrp="1"/>
          </p:cNvSpPr>
          <p:nvPr>
            <p:ph type="body" sz="quarter" idx="21"/>
          </p:nvPr>
        </p:nvSpPr>
        <p:spPr/>
        <p:txBody>
          <a:bodyPr>
            <a:normAutofit fontScale="70000" lnSpcReduction="20000"/>
          </a:bodyPr>
          <a:lstStyle/>
          <a:p>
            <a:endParaRPr lang="en-US"/>
          </a:p>
        </p:txBody>
      </p:sp>
      <p:pic>
        <p:nvPicPr>
          <p:cNvPr id="7" name="Picture 6" descr="Diagram&#10;&#10;Description automatically generated">
            <a:extLst>
              <a:ext uri="{FF2B5EF4-FFF2-40B4-BE49-F238E27FC236}">
                <a16:creationId xmlns:a16="http://schemas.microsoft.com/office/drawing/2014/main" id="{C47814C9-48E0-3DD9-E569-00676F837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74650"/>
            <a:ext cx="11137900" cy="6108700"/>
          </a:xfrm>
          <a:prstGeom prst="rect">
            <a:avLst/>
          </a:prstGeom>
        </p:spPr>
      </p:pic>
    </p:spTree>
    <p:extLst>
      <p:ext uri="{BB962C8B-B14F-4D97-AF65-F5344CB8AC3E}">
        <p14:creationId xmlns:p14="http://schemas.microsoft.com/office/powerpoint/2010/main" val="810914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9814D6-76B5-6946-8CD5-47FE8301804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AB9EC42B-BF00-1BEE-E3CB-6C77D6845290}"/>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87563803-D888-50CE-AF5E-08C694BD94BC}"/>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A237F2-7B9E-0740-7C14-A2D4D873E5AE}"/>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DED4E3E2-2C01-9412-F545-58AC8B7DF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79341"/>
            <a:ext cx="11506200" cy="5892800"/>
          </a:xfrm>
          <a:prstGeom prst="rect">
            <a:avLst/>
          </a:prstGeom>
        </p:spPr>
      </p:pic>
    </p:spTree>
    <p:extLst>
      <p:ext uri="{BB962C8B-B14F-4D97-AF65-F5344CB8AC3E}">
        <p14:creationId xmlns:p14="http://schemas.microsoft.com/office/powerpoint/2010/main" val="3593876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614D6-9332-504D-DAE7-5DAC91470CD8}"/>
              </a:ext>
            </a:extLst>
          </p:cNvPr>
          <p:cNvSpPr>
            <a:spLocks noGrp="1"/>
          </p:cNvSpPr>
          <p:nvPr>
            <p:ph type="body" sz="quarter" idx="20"/>
          </p:nvPr>
        </p:nvSpPr>
        <p:spPr>
          <a:xfrm>
            <a:off x="346358" y="3198313"/>
            <a:ext cx="11291460" cy="461374"/>
          </a:xfrm>
        </p:spPr>
        <p:txBody>
          <a:bodyPr>
            <a:normAutofit/>
          </a:bodyPr>
          <a:lstStyle/>
          <a:p>
            <a:pPr algn="ctr"/>
            <a:r>
              <a:rPr lang="en-US" sz="2400" dirty="0"/>
              <a:t>THANK YOU</a:t>
            </a:r>
          </a:p>
        </p:txBody>
      </p:sp>
      <p:sp>
        <p:nvSpPr>
          <p:cNvPr id="5" name="Text Placeholder 4">
            <a:extLst>
              <a:ext uri="{FF2B5EF4-FFF2-40B4-BE49-F238E27FC236}">
                <a16:creationId xmlns:a16="http://schemas.microsoft.com/office/drawing/2014/main" id="{2E9E8D69-1A52-05F4-2C94-4F994672F4AD}"/>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525430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63215-A874-1B07-D35C-5F6F09BE2DB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7A2B3F4A-5301-19E0-D573-EE40E1C28897}"/>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EA353F4D-85B2-D7E3-EA36-1ED6D22D1230}"/>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6DE0919F-98AA-4ACF-10DB-A650EFD9C17E}"/>
              </a:ext>
            </a:extLst>
          </p:cNvPr>
          <p:cNvSpPr>
            <a:spLocks noGrp="1"/>
          </p:cNvSpPr>
          <p:nvPr>
            <p:ph type="body" sz="quarter" idx="21"/>
          </p:nvPr>
        </p:nvSpPr>
        <p:spPr/>
        <p:txBody>
          <a:bodyPr>
            <a:normAutofit fontScale="70000" lnSpcReduction="20000"/>
          </a:bodyPr>
          <a:lstStyle/>
          <a:p>
            <a:endParaRPr lang="en-US" dirty="0"/>
          </a:p>
        </p:txBody>
      </p:sp>
      <p:grpSp>
        <p:nvGrpSpPr>
          <p:cNvPr id="9" name="Group 8">
            <a:extLst>
              <a:ext uri="{FF2B5EF4-FFF2-40B4-BE49-F238E27FC236}">
                <a16:creationId xmlns:a16="http://schemas.microsoft.com/office/drawing/2014/main" id="{A54E184E-F9D5-6F17-A753-8D7F7547F335}"/>
              </a:ext>
            </a:extLst>
          </p:cNvPr>
          <p:cNvGrpSpPr/>
          <p:nvPr/>
        </p:nvGrpSpPr>
        <p:grpSpPr>
          <a:xfrm>
            <a:off x="428856" y="-3024"/>
            <a:ext cx="11305632" cy="6778728"/>
            <a:chOff x="428856" y="79272"/>
            <a:chExt cx="11305632" cy="6778728"/>
          </a:xfrm>
        </p:grpSpPr>
        <p:pic>
          <p:nvPicPr>
            <p:cNvPr id="6" name="Picture 2">
              <a:extLst>
                <a:ext uri="{FF2B5EF4-FFF2-40B4-BE49-F238E27FC236}">
                  <a16:creationId xmlns:a16="http://schemas.microsoft.com/office/drawing/2014/main" id="{DD669436-9D4A-0A12-F797-42A036F5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6" y="79272"/>
              <a:ext cx="11305632" cy="67787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97621-CC85-9029-1F51-BBF3B3AA1CA6}"/>
                </a:ext>
              </a:extLst>
            </p:cNvPr>
            <p:cNvSpPr/>
            <p:nvPr/>
          </p:nvSpPr>
          <p:spPr>
            <a:xfrm>
              <a:off x="512064" y="6208776"/>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AE756-F984-4C4B-969A-8CA2829705AF}"/>
                </a:ext>
              </a:extLst>
            </p:cNvPr>
            <p:cNvSpPr/>
            <p:nvPr/>
          </p:nvSpPr>
          <p:spPr>
            <a:xfrm>
              <a:off x="8628888" y="6303291"/>
              <a:ext cx="1911096"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4983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60964B-F77E-E182-B45A-E15E1EE0DA87}"/>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10;&#10;Description automatically generated">
            <a:extLst>
              <a:ext uri="{FF2B5EF4-FFF2-40B4-BE49-F238E27FC236}">
                <a16:creationId xmlns:a16="http://schemas.microsoft.com/office/drawing/2014/main" id="{43590F73-C04E-297B-D99C-C712AE7E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437" y="0"/>
            <a:ext cx="8991126" cy="6858000"/>
          </a:xfrm>
          <a:prstGeom prst="rect">
            <a:avLst/>
          </a:prstGeom>
        </p:spPr>
      </p:pic>
    </p:spTree>
    <p:extLst>
      <p:ext uri="{BB962C8B-B14F-4D97-AF65-F5344CB8AC3E}">
        <p14:creationId xmlns:p14="http://schemas.microsoft.com/office/powerpoint/2010/main" val="39348663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Graphical user interface, application&#10;&#10;Description automatically generated">
            <a:extLst>
              <a:ext uri="{FF2B5EF4-FFF2-40B4-BE49-F238E27FC236}">
                <a16:creationId xmlns:a16="http://schemas.microsoft.com/office/drawing/2014/main" id="{6670DF1D-C1EA-DD48-BB2E-BEC2C95F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8"/>
            <a:ext cx="7939229" cy="600155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1.0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7" y="4378620"/>
              <a:ext cx="217351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CDN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is multi-country and increased latency means websites and apps are slow to load this will be resolved via Akamai CDN. ALMP Load Testing, Real time user monitoring, Real time logs insights will help in continuous improvement in the system infra. </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53" name="Rounded Rectangle 252">
            <a:extLst>
              <a:ext uri="{FF2B5EF4-FFF2-40B4-BE49-F238E27FC236}">
                <a16:creationId xmlns:a16="http://schemas.microsoft.com/office/drawing/2014/main" id="{FB0AFF6D-34DF-824D-80E3-9E2D57C3A80E}"/>
              </a:ext>
            </a:extLst>
          </p:cNvPr>
          <p:cNvSpPr>
            <a:spLocks noChangeAspect="1"/>
          </p:cNvSpPr>
          <p:nvPr/>
        </p:nvSpPr>
        <p:spPr>
          <a:xfrm>
            <a:off x="957473" y="168004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59" name="Rounded Rectangle 258">
            <a:extLst>
              <a:ext uri="{FF2B5EF4-FFF2-40B4-BE49-F238E27FC236}">
                <a16:creationId xmlns:a16="http://schemas.microsoft.com/office/drawing/2014/main" id="{5EB4775F-F519-7F4A-8031-0C1177ADEE0B}"/>
              </a:ext>
            </a:extLst>
          </p:cNvPr>
          <p:cNvSpPr>
            <a:spLocks noChangeAspect="1"/>
          </p:cNvSpPr>
          <p:nvPr/>
        </p:nvSpPr>
        <p:spPr>
          <a:xfrm>
            <a:off x="25873" y="281664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Backend - Microservices</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In-Memory Data Store</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Database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Steams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3" name="Rounded Rectangle 342">
            <a:extLst>
              <a:ext uri="{FF2B5EF4-FFF2-40B4-BE49-F238E27FC236}">
                <a16:creationId xmlns:a16="http://schemas.microsoft.com/office/drawing/2014/main" id="{03FCC5F5-EC8B-3244-B2FF-2F941750D880}"/>
              </a:ext>
            </a:extLst>
          </p:cNvPr>
          <p:cNvSpPr>
            <a:spLocks noChangeAspect="1"/>
          </p:cNvSpPr>
          <p:nvPr/>
        </p:nvSpPr>
        <p:spPr>
          <a:xfrm>
            <a:off x="1281460" y="3598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4" name="Rounded Rectangle 343">
            <a:extLst>
              <a:ext uri="{FF2B5EF4-FFF2-40B4-BE49-F238E27FC236}">
                <a16:creationId xmlns:a16="http://schemas.microsoft.com/office/drawing/2014/main" id="{CE2AD9E9-1FF4-9747-8909-2B65CD19729D}"/>
              </a:ext>
            </a:extLst>
          </p:cNvPr>
          <p:cNvSpPr>
            <a:spLocks noChangeAspect="1"/>
          </p:cNvSpPr>
          <p:nvPr/>
        </p:nvSpPr>
        <p:spPr>
          <a:xfrm>
            <a:off x="2534110" y="4434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45" name="Rounded Rectangle 344">
            <a:extLst>
              <a:ext uri="{FF2B5EF4-FFF2-40B4-BE49-F238E27FC236}">
                <a16:creationId xmlns:a16="http://schemas.microsoft.com/office/drawing/2014/main" id="{AC1CBDBD-C1AF-9C49-9AEF-E7774987D32F}"/>
              </a:ext>
            </a:extLst>
          </p:cNvPr>
          <p:cNvSpPr>
            <a:spLocks noChangeAspect="1"/>
          </p:cNvSpPr>
          <p:nvPr/>
        </p:nvSpPr>
        <p:spPr>
          <a:xfrm>
            <a:off x="754203" y="46499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46" name="Rounded Rectangle 345">
            <a:extLst>
              <a:ext uri="{FF2B5EF4-FFF2-40B4-BE49-F238E27FC236}">
                <a16:creationId xmlns:a16="http://schemas.microsoft.com/office/drawing/2014/main" id="{46DE99FC-3E8D-1F4A-B4E5-E88E785C0A72}"/>
              </a:ext>
            </a:extLst>
          </p:cNvPr>
          <p:cNvSpPr>
            <a:spLocks noChangeAspect="1"/>
          </p:cNvSpPr>
          <p:nvPr/>
        </p:nvSpPr>
        <p:spPr>
          <a:xfrm>
            <a:off x="2586221" y="374876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Lake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5" name="Rounded Rectangle 354">
            <a:extLst>
              <a:ext uri="{FF2B5EF4-FFF2-40B4-BE49-F238E27FC236}">
                <a16:creationId xmlns:a16="http://schemas.microsoft.com/office/drawing/2014/main" id="{71603641-7A52-D841-B3B8-5BA487249606}"/>
              </a:ext>
            </a:extLst>
          </p:cNvPr>
          <p:cNvSpPr>
            <a:spLocks noChangeAspect="1"/>
          </p:cNvSpPr>
          <p:nvPr/>
        </p:nvSpPr>
        <p:spPr>
          <a:xfrm>
            <a:off x="5173818" y="34459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Third Party Integrations</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spTree>
    <p:extLst>
      <p:ext uri="{BB962C8B-B14F-4D97-AF65-F5344CB8AC3E}">
        <p14:creationId xmlns:p14="http://schemas.microsoft.com/office/powerpoint/2010/main" val="1647867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928D4-487E-93B2-8ABB-22C7A6AC463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B68F007-A12B-1A84-9D01-14C4FB6A431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4A4DF410-5758-A44C-BE78-12BCBB8B09D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419B3B8-C1CE-0F90-D508-40E1BC9A345F}"/>
              </a:ext>
            </a:extLst>
          </p:cNvPr>
          <p:cNvSpPr>
            <a:spLocks noGrp="1"/>
          </p:cNvSpPr>
          <p:nvPr>
            <p:ph type="body" sz="quarter" idx="21"/>
          </p:nvPr>
        </p:nvSpPr>
        <p:spPr/>
        <p:txBody>
          <a:bodyPr>
            <a:normAutofit fontScale="70000" lnSpcReduction="20000"/>
          </a:bodyPr>
          <a:lstStyle/>
          <a:p>
            <a:endParaRPr lang="en-US"/>
          </a:p>
        </p:txBody>
      </p:sp>
      <p:pic>
        <p:nvPicPr>
          <p:cNvPr id="1026" name="Picture 2">
            <a:extLst>
              <a:ext uri="{FF2B5EF4-FFF2-40B4-BE49-F238E27FC236}">
                <a16:creationId xmlns:a16="http://schemas.microsoft.com/office/drawing/2014/main" id="{62F541DC-148C-EB45-1CD9-179DAFD8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99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78A80E-3DD9-5DFC-4D3D-DEF036B32AB9}"/>
              </a:ext>
            </a:extLst>
          </p:cNvPr>
          <p:cNvSpPr>
            <a:spLocks noGrp="1"/>
          </p:cNvSpPr>
          <p:nvPr>
            <p:ph type="body" sz="quarter" idx="15"/>
          </p:nvPr>
        </p:nvSpPr>
        <p:spPr/>
        <p:txBody>
          <a:bodyPr/>
          <a:lstStyle/>
          <a:p>
            <a:r>
              <a:rPr lang="en-US" dirty="0"/>
              <a:t>Apache Kafka – Availability and Options</a:t>
            </a:r>
          </a:p>
        </p:txBody>
      </p:sp>
      <p:sp>
        <p:nvSpPr>
          <p:cNvPr id="3" name="Text Placeholder 2">
            <a:extLst>
              <a:ext uri="{FF2B5EF4-FFF2-40B4-BE49-F238E27FC236}">
                <a16:creationId xmlns:a16="http://schemas.microsoft.com/office/drawing/2014/main" id="{E3D8A9CF-AA39-CCDC-2EB0-5626D6A1A573}"/>
              </a:ext>
            </a:extLst>
          </p:cNvPr>
          <p:cNvSpPr>
            <a:spLocks noGrp="1"/>
          </p:cNvSpPr>
          <p:nvPr>
            <p:ph type="body" sz="quarter" idx="20"/>
          </p:nvPr>
        </p:nvSpPr>
        <p:spPr/>
        <p:txBody>
          <a:bodyPr>
            <a:normAutofit fontScale="92500"/>
          </a:bodyPr>
          <a:lstStyle/>
          <a:p>
            <a:r>
              <a:rPr lang="en-US" dirty="0"/>
              <a:t>The case study for Confluent Kafka usage in ALMP after comparing Kafka on VM, EventHub, Kafka on AKS, Confluent Cloud and HD Insights  </a:t>
            </a:r>
          </a:p>
        </p:txBody>
      </p:sp>
      <p:sp>
        <p:nvSpPr>
          <p:cNvPr id="4" name="Text Placeholder 3">
            <a:extLst>
              <a:ext uri="{FF2B5EF4-FFF2-40B4-BE49-F238E27FC236}">
                <a16:creationId xmlns:a16="http://schemas.microsoft.com/office/drawing/2014/main" id="{1ECD4D0A-FCCD-521F-532F-8FC474EEED16}"/>
              </a:ext>
            </a:extLst>
          </p:cNvPr>
          <p:cNvSpPr>
            <a:spLocks noGrp="1"/>
          </p:cNvSpPr>
          <p:nvPr>
            <p:ph type="body" sz="quarter" idx="16"/>
          </p:nvPr>
        </p:nvSpPr>
        <p:spPr/>
        <p:txBody>
          <a:bodyPr>
            <a:normAutofit fontScale="92500" lnSpcReduction="20000"/>
          </a:bodyPr>
          <a:lstStyle/>
          <a:p>
            <a:r>
              <a:rPr lang="en-US" dirty="0"/>
              <a:t>Apache Kafka on VM – ADP is using this strategy to manage the event streaming along with the RabbitMQ.</a:t>
            </a:r>
          </a:p>
          <a:p>
            <a:r>
              <a:rPr lang="en-US" dirty="0"/>
              <a:t>EventHub – Power BI Reporting team is using this strategy and facing version compatibility issues.</a:t>
            </a:r>
          </a:p>
          <a:p>
            <a:r>
              <a:rPr lang="en-US" dirty="0"/>
              <a:t>Kafka on AKS – Self managed where cost of operator + infrastructure cost is required.</a:t>
            </a:r>
          </a:p>
          <a:p>
            <a:r>
              <a:rPr lang="en-US" dirty="0"/>
              <a:t>Confluent Cloud – Selected for ALMP Proof-of-Concept and evaluating.</a:t>
            </a:r>
          </a:p>
          <a:p>
            <a:r>
              <a:rPr lang="en-US" dirty="0"/>
              <a:t>HD Insights – Apache Kafka Compatibility and Support up to 2.1.0 version.</a:t>
            </a:r>
          </a:p>
          <a:p>
            <a:endParaRPr lang="en-US" dirty="0"/>
          </a:p>
          <a:p>
            <a:endParaRPr lang="en-US" dirty="0"/>
          </a:p>
          <a:p>
            <a:r>
              <a:rPr lang="en-IN" dirty="0"/>
              <a:t>Confluent enables you to connect on-prem and multi-cloud data to services like Azure Synapse, </a:t>
            </a:r>
            <a:r>
              <a:rPr lang="en-IN" dirty="0" err="1"/>
              <a:t>CosmosDB</a:t>
            </a:r>
            <a:r>
              <a:rPr lang="en-IN" dirty="0"/>
              <a:t>, Data Lake Gen 2 storage, and tech partners running on Azure like Snowflake, Elastic, and MongoDB. Running Confluent alongside these key services allows enterprises to quickly connect and process real-time data to power new analytics and applications. </a:t>
            </a:r>
          </a:p>
          <a:p>
            <a:endParaRPr lang="en-IN" dirty="0"/>
          </a:p>
          <a:p>
            <a:r>
              <a:rPr lang="en-IN" b="1" dirty="0"/>
              <a:t>Cloud-Native:</a:t>
            </a:r>
            <a:r>
              <a:rPr lang="en-IN" dirty="0"/>
              <a:t> Apache Kafka, completely re-architected for the cloud. Our fully managed, elastic, and globally available service is deeply integrated with Azure security, management, services, and billing, while allowing you to cost-effectively retain data at any scale with Infinite Storage.</a:t>
            </a:r>
          </a:p>
          <a:p>
            <a:r>
              <a:rPr lang="en-IN" b="1" dirty="0"/>
              <a:t>Complete:</a:t>
            </a:r>
            <a:r>
              <a:rPr lang="en-IN" dirty="0"/>
              <a:t> Go above and beyond Kafka to build real-time apps quickly, reliably, and securely with pre-built and fully managed connectors, stream governance, stream processing powered by </a:t>
            </a:r>
            <a:r>
              <a:rPr lang="en-IN" dirty="0" err="1"/>
              <a:t>ksqlDB</a:t>
            </a:r>
            <a:r>
              <a:rPr lang="en-IN" dirty="0"/>
              <a:t>, built-in management &amp; monitoring, and enterprise-grade security.</a:t>
            </a:r>
          </a:p>
          <a:p>
            <a:r>
              <a:rPr lang="en-IN" b="1" dirty="0"/>
              <a:t>Everywhere:</a:t>
            </a:r>
            <a:r>
              <a:rPr lang="en-IN" dirty="0"/>
              <a:t> Connect and migrate on-prem, multi-cloud, and edge data to Azure, and seamlessly link everything all together in real-time to create a consistent data layer across your business with Cluster Linking.</a:t>
            </a:r>
          </a:p>
          <a:p>
            <a:pPr marL="0" indent="0">
              <a:buNone/>
            </a:pPr>
            <a:br>
              <a:rPr lang="en-IN" dirty="0"/>
            </a:br>
            <a:endParaRPr lang="en-US" dirty="0"/>
          </a:p>
          <a:p>
            <a:endParaRPr lang="en-US" dirty="0"/>
          </a:p>
        </p:txBody>
      </p:sp>
      <p:sp>
        <p:nvSpPr>
          <p:cNvPr id="5" name="Text Placeholder 4">
            <a:extLst>
              <a:ext uri="{FF2B5EF4-FFF2-40B4-BE49-F238E27FC236}">
                <a16:creationId xmlns:a16="http://schemas.microsoft.com/office/drawing/2014/main" id="{A8A49502-87CB-BFEE-EAD6-2A8CDB2644B0}"/>
              </a:ext>
            </a:extLst>
          </p:cNvPr>
          <p:cNvSpPr>
            <a:spLocks noGrp="1"/>
          </p:cNvSpPr>
          <p:nvPr>
            <p:ph type="body" sz="quarter" idx="21"/>
          </p:nvPr>
        </p:nvSpPr>
        <p:spPr/>
        <p:txBody>
          <a:bodyPr>
            <a:normAutofit fontScale="70000" lnSpcReduction="20000"/>
          </a:bodyPr>
          <a:lstStyle/>
          <a:p>
            <a:endParaRPr lang="en-US"/>
          </a:p>
        </p:txBody>
      </p:sp>
    </p:spTree>
    <p:extLst>
      <p:ext uri="{BB962C8B-B14F-4D97-AF65-F5344CB8AC3E}">
        <p14:creationId xmlns:p14="http://schemas.microsoft.com/office/powerpoint/2010/main" val="654872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094FD-D3EA-0108-6CBB-B0585D54ACF2}"/>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0118E5F1-1129-D084-C98E-227BB499437C}"/>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3956FA96-86C9-D08E-4342-92E99A5CE56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0A51E573-EDBA-F38F-98F9-A4F215E9D920}"/>
              </a:ext>
            </a:extLst>
          </p:cNvPr>
          <p:cNvSpPr>
            <a:spLocks noGrp="1"/>
          </p:cNvSpPr>
          <p:nvPr>
            <p:ph type="body" sz="quarter" idx="21"/>
          </p:nvPr>
        </p:nvSpPr>
        <p:spPr/>
        <p:txBody>
          <a:bodyPr>
            <a:normAutofit fontScale="70000" lnSpcReduction="20000"/>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91EC1761-6BC0-833E-D70D-273863E6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048"/>
            <a:ext cx="12192000" cy="6313904"/>
          </a:xfrm>
          <a:prstGeom prst="rect">
            <a:avLst/>
          </a:prstGeom>
        </p:spPr>
      </p:pic>
    </p:spTree>
    <p:extLst>
      <p:ext uri="{BB962C8B-B14F-4D97-AF65-F5344CB8AC3E}">
        <p14:creationId xmlns:p14="http://schemas.microsoft.com/office/powerpoint/2010/main" val="4917852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108013-6446-21F2-8238-2579689C4E56}"/>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BF0BB42A-F9CE-D794-A13E-18E11D011BCF}"/>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352AAE0-70C7-6C28-6A5C-C02644A13479}"/>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10485F78-30ED-11EA-DB53-CCF4B7F9EE23}"/>
              </a:ext>
            </a:extLst>
          </p:cNvPr>
          <p:cNvSpPr>
            <a:spLocks noGrp="1"/>
          </p:cNvSpPr>
          <p:nvPr>
            <p:ph type="body" sz="quarter" idx="21"/>
          </p:nvPr>
        </p:nvSpPr>
        <p:spPr/>
        <p:txBody>
          <a:bodyPr>
            <a:normAutofit fontScale="70000" lnSpcReduction="20000"/>
          </a:bodyPr>
          <a:lstStyle/>
          <a:p>
            <a:endParaRPr lang="en-US"/>
          </a:p>
        </p:txBody>
      </p:sp>
      <p:pic>
        <p:nvPicPr>
          <p:cNvPr id="7" name="Picture 6" descr="A screenshot of a phone&#10;&#10;Description automatically generated with medium confidence">
            <a:extLst>
              <a:ext uri="{FF2B5EF4-FFF2-40B4-BE49-F238E27FC236}">
                <a16:creationId xmlns:a16="http://schemas.microsoft.com/office/drawing/2014/main" id="{33E10DDE-F649-9BC0-ECB5-304AFE86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0" y="266700"/>
            <a:ext cx="7251700" cy="6324600"/>
          </a:xfrm>
          <a:prstGeom prst="rect">
            <a:avLst/>
          </a:prstGeom>
        </p:spPr>
      </p:pic>
    </p:spTree>
    <p:extLst>
      <p:ext uri="{BB962C8B-B14F-4D97-AF65-F5344CB8AC3E}">
        <p14:creationId xmlns:p14="http://schemas.microsoft.com/office/powerpoint/2010/main" val="805451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93A49E1-0095-EB47-AC44-1965DF416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 y="820367"/>
            <a:ext cx="10731500" cy="384810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145151" y="4704247"/>
            <a:ext cx="4416329" cy="516232"/>
            <a:chOff x="7296160" y="4378620"/>
            <a:chExt cx="4619799" cy="516232"/>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29616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727860" y="4378620"/>
              <a:ext cx="402639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Frontend – Mobile &amp; Web Dashboards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4041962" cy="25020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Platform user interfaces for the end users which includes driver android app, store dashboards and other internal dashboards.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139123" y="52090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555178" y="520900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CDN &amp; WAF</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555178" y="5475037"/>
            <a:ext cx="4067399" cy="3276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latency, reliability and traffic spikes will be managed by putting the critical servers behind the CDN layer. Also, WAF policies will be enabled to secure the APIs and infrastructure. </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119749" y="579995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535803" y="5799954"/>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Primary Environment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535804" y="6076616"/>
            <a:ext cx="4025676" cy="35091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active environment will always available, and all the application requests will be served via the primary environment.</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107049" y="6278426"/>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523104" y="6278426"/>
            <a:ext cx="2883846"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Secondary Environment – active/passive</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523105" y="6487713"/>
            <a:ext cx="3958978"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the disaster recovery strategy we are planning to use active/passive where all the critical resources will be backed-up to different region with replications and synced data.</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4622577" y="47993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5038632" y="479935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Gateways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5038632" y="5054748"/>
            <a:ext cx="3856089" cy="30852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4622577" y="532938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5038632" y="532938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Microservices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5038632" y="559541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microservices will be separated based on the requirements and usage to route the requests to the respective APIs.</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4615486" y="587519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5031541" y="5875194"/>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Storage</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5031541" y="615185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DB and storage is designed in three layered secured and 99.999% response availability for the requests made for the data.</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4629661" y="6367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5045716" y="6367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Event Streaming Platform</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5045716" y="6586750"/>
            <a:ext cx="3856089" cy="21598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For event streaming and real time data ingestion Kafka will be used which has further exposed in the next upcoming slides.</a:t>
            </a:r>
          </a:p>
          <a:p>
            <a:pPr marL="285750" indent="-285750">
              <a:lnSpc>
                <a:spcPct val="80000"/>
              </a:lnSpc>
              <a:buFont typeface="Arial" panose="020B0604020202020204" pitchFamily="34" charset="0"/>
              <a:buChar char="•"/>
            </a:pPr>
            <a:endParaRPr lang="en-IN" sz="900" b="0" dirty="0"/>
          </a:p>
        </p:txBody>
      </p:sp>
      <p:sp>
        <p:nvSpPr>
          <p:cNvPr id="39" name="Rounded Rectangle 38">
            <a:extLst>
              <a:ext uri="{FF2B5EF4-FFF2-40B4-BE49-F238E27FC236}">
                <a16:creationId xmlns:a16="http://schemas.microsoft.com/office/drawing/2014/main" id="{D10469FC-18DD-7D42-84CB-F50DB8452AD0}"/>
              </a:ext>
            </a:extLst>
          </p:cNvPr>
          <p:cNvSpPr>
            <a:spLocks noChangeAspect="1"/>
          </p:cNvSpPr>
          <p:nvPr/>
        </p:nvSpPr>
        <p:spPr>
          <a:xfrm>
            <a:off x="8901805" y="7826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0" name="Rounded Rectangle 39">
            <a:extLst>
              <a:ext uri="{FF2B5EF4-FFF2-40B4-BE49-F238E27FC236}">
                <a16:creationId xmlns:a16="http://schemas.microsoft.com/office/drawing/2014/main" id="{1529924C-E22B-BF44-859C-0DCDEF8A9629}"/>
              </a:ext>
            </a:extLst>
          </p:cNvPr>
          <p:cNvSpPr>
            <a:spLocks noChangeAspect="1"/>
          </p:cNvSpPr>
          <p:nvPr/>
        </p:nvSpPr>
        <p:spPr>
          <a:xfrm>
            <a:off x="5221600" y="11464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1" name="Rounded Rectangle 40">
            <a:extLst>
              <a:ext uri="{FF2B5EF4-FFF2-40B4-BE49-F238E27FC236}">
                <a16:creationId xmlns:a16="http://schemas.microsoft.com/office/drawing/2014/main" id="{E9A11710-058F-8B45-8751-43340E155DF4}"/>
              </a:ext>
            </a:extLst>
          </p:cNvPr>
          <p:cNvSpPr>
            <a:spLocks noChangeAspect="1"/>
          </p:cNvSpPr>
          <p:nvPr/>
        </p:nvSpPr>
        <p:spPr>
          <a:xfrm>
            <a:off x="10482586" y="1364224"/>
            <a:ext cx="259631"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2" name="Rounded Rectangle 41">
            <a:extLst>
              <a:ext uri="{FF2B5EF4-FFF2-40B4-BE49-F238E27FC236}">
                <a16:creationId xmlns:a16="http://schemas.microsoft.com/office/drawing/2014/main" id="{8816F599-76B1-5C42-8C4D-EC0D1D13F4E2}"/>
              </a:ext>
            </a:extLst>
          </p:cNvPr>
          <p:cNvSpPr>
            <a:spLocks noChangeAspect="1"/>
          </p:cNvSpPr>
          <p:nvPr/>
        </p:nvSpPr>
        <p:spPr>
          <a:xfrm>
            <a:off x="7583617" y="13161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3" name="Rounded Rectangle 42">
            <a:extLst>
              <a:ext uri="{FF2B5EF4-FFF2-40B4-BE49-F238E27FC236}">
                <a16:creationId xmlns:a16="http://schemas.microsoft.com/office/drawing/2014/main" id="{EED5915B-0332-6548-AF8A-91D4AFE3D08F}"/>
              </a:ext>
            </a:extLst>
          </p:cNvPr>
          <p:cNvSpPr>
            <a:spLocks noChangeAspect="1"/>
          </p:cNvSpPr>
          <p:nvPr/>
        </p:nvSpPr>
        <p:spPr>
          <a:xfrm>
            <a:off x="1696551" y="158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4" name="Rounded Rectangle 43">
            <a:extLst>
              <a:ext uri="{FF2B5EF4-FFF2-40B4-BE49-F238E27FC236}">
                <a16:creationId xmlns:a16="http://schemas.microsoft.com/office/drawing/2014/main" id="{422F6504-34F4-C742-9190-B82199FBC569}"/>
              </a:ext>
            </a:extLst>
          </p:cNvPr>
          <p:cNvSpPr>
            <a:spLocks noChangeAspect="1"/>
          </p:cNvSpPr>
          <p:nvPr/>
        </p:nvSpPr>
        <p:spPr>
          <a:xfrm>
            <a:off x="8854198" y="47530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5" name="Text Placeholder 1">
            <a:extLst>
              <a:ext uri="{FF2B5EF4-FFF2-40B4-BE49-F238E27FC236}">
                <a16:creationId xmlns:a16="http://schemas.microsoft.com/office/drawing/2014/main" id="{206DC360-F9AA-424D-BE74-40A3FC2A2BAF}"/>
              </a:ext>
            </a:extLst>
          </p:cNvPr>
          <p:cNvSpPr txBox="1">
            <a:spLocks/>
          </p:cNvSpPr>
          <p:nvPr/>
        </p:nvSpPr>
        <p:spPr>
          <a:xfrm>
            <a:off x="9270253" y="475304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DB and SDKs</a:t>
            </a:r>
          </a:p>
        </p:txBody>
      </p:sp>
      <p:sp>
        <p:nvSpPr>
          <p:cNvPr id="46" name="Text Placeholder 1">
            <a:extLst>
              <a:ext uri="{FF2B5EF4-FFF2-40B4-BE49-F238E27FC236}">
                <a16:creationId xmlns:a16="http://schemas.microsoft.com/office/drawing/2014/main" id="{3B17E5DD-D65E-204A-87FA-2ED50AFDF717}"/>
              </a:ext>
            </a:extLst>
          </p:cNvPr>
          <p:cNvSpPr txBox="1">
            <a:spLocks/>
          </p:cNvSpPr>
          <p:nvPr/>
        </p:nvSpPr>
        <p:spPr>
          <a:xfrm>
            <a:off x="9270253" y="5029702"/>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existing data sources which is available inside the SDM and available via SDKs or APIs to integrate.</a:t>
            </a:r>
          </a:p>
        </p:txBody>
      </p:sp>
      <p:sp>
        <p:nvSpPr>
          <p:cNvPr id="47" name="Rounded Rectangle 46">
            <a:extLst>
              <a:ext uri="{FF2B5EF4-FFF2-40B4-BE49-F238E27FC236}">
                <a16:creationId xmlns:a16="http://schemas.microsoft.com/office/drawing/2014/main" id="{F8D69092-AC55-1846-B2A3-B2752C6D345C}"/>
              </a:ext>
            </a:extLst>
          </p:cNvPr>
          <p:cNvSpPr>
            <a:spLocks noChangeAspect="1"/>
          </p:cNvSpPr>
          <p:nvPr/>
        </p:nvSpPr>
        <p:spPr>
          <a:xfrm>
            <a:off x="8877644" y="529382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8" name="Text Placeholder 1">
            <a:extLst>
              <a:ext uri="{FF2B5EF4-FFF2-40B4-BE49-F238E27FC236}">
                <a16:creationId xmlns:a16="http://schemas.microsoft.com/office/drawing/2014/main" id="{6C425CAA-A256-DD40-B687-46EA389CB7EF}"/>
              </a:ext>
            </a:extLst>
          </p:cNvPr>
          <p:cNvSpPr txBox="1">
            <a:spLocks/>
          </p:cNvSpPr>
          <p:nvPr/>
        </p:nvSpPr>
        <p:spPr>
          <a:xfrm>
            <a:off x="9293699" y="529382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External/Third Party Systems</a:t>
            </a:r>
          </a:p>
        </p:txBody>
      </p:sp>
      <p:sp>
        <p:nvSpPr>
          <p:cNvPr id="49" name="Text Placeholder 1">
            <a:extLst>
              <a:ext uri="{FF2B5EF4-FFF2-40B4-BE49-F238E27FC236}">
                <a16:creationId xmlns:a16="http://schemas.microsoft.com/office/drawing/2014/main" id="{E7DF8AEA-823B-F245-8A91-89E5E2C89BDC}"/>
              </a:ext>
            </a:extLst>
          </p:cNvPr>
          <p:cNvSpPr txBox="1">
            <a:spLocks/>
          </p:cNvSpPr>
          <p:nvPr/>
        </p:nvSpPr>
        <p:spPr>
          <a:xfrm>
            <a:off x="9293699" y="5570485"/>
            <a:ext cx="2921747" cy="46407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is the future external and third-party system integration layer which is available to fetch data from any type of system and execute the last mile delivery system.</a:t>
            </a:r>
          </a:p>
        </p:txBody>
      </p:sp>
      <p:sp>
        <p:nvSpPr>
          <p:cNvPr id="50" name="Text Placeholder 1">
            <a:extLst>
              <a:ext uri="{FF2B5EF4-FFF2-40B4-BE49-F238E27FC236}">
                <a16:creationId xmlns:a16="http://schemas.microsoft.com/office/drawing/2014/main" id="{9572DD9F-22B7-EB4C-822B-64BF487ECD71}"/>
              </a:ext>
            </a:extLst>
          </p:cNvPr>
          <p:cNvSpPr txBox="1">
            <a:spLocks/>
          </p:cNvSpPr>
          <p:nvPr/>
        </p:nvSpPr>
        <p:spPr>
          <a:xfrm>
            <a:off x="8918167" y="536326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51" name="Rounded Rectangle 50">
            <a:extLst>
              <a:ext uri="{FF2B5EF4-FFF2-40B4-BE49-F238E27FC236}">
                <a16:creationId xmlns:a16="http://schemas.microsoft.com/office/drawing/2014/main" id="{2BF08F4E-99AE-C740-B268-2C20533BE69B}"/>
              </a:ext>
            </a:extLst>
          </p:cNvPr>
          <p:cNvSpPr>
            <a:spLocks noChangeAspect="1"/>
          </p:cNvSpPr>
          <p:nvPr/>
        </p:nvSpPr>
        <p:spPr>
          <a:xfrm>
            <a:off x="697538" y="1859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2" name="Rounded Rectangle 51">
            <a:extLst>
              <a:ext uri="{FF2B5EF4-FFF2-40B4-BE49-F238E27FC236}">
                <a16:creationId xmlns:a16="http://schemas.microsoft.com/office/drawing/2014/main" id="{CBA5A7C0-EF93-284C-A246-D174F79F3ABA}"/>
              </a:ext>
            </a:extLst>
          </p:cNvPr>
          <p:cNvSpPr>
            <a:spLocks noChangeAspect="1"/>
          </p:cNvSpPr>
          <p:nvPr/>
        </p:nvSpPr>
        <p:spPr>
          <a:xfrm>
            <a:off x="308790" y="27444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3" name="Rounded Rectangle 52">
            <a:extLst>
              <a:ext uri="{FF2B5EF4-FFF2-40B4-BE49-F238E27FC236}">
                <a16:creationId xmlns:a16="http://schemas.microsoft.com/office/drawing/2014/main" id="{F57E1211-2720-434B-BD93-7E1778FA157C}"/>
              </a:ext>
            </a:extLst>
          </p:cNvPr>
          <p:cNvSpPr>
            <a:spLocks noChangeAspect="1"/>
          </p:cNvSpPr>
          <p:nvPr/>
        </p:nvSpPr>
        <p:spPr>
          <a:xfrm>
            <a:off x="1315545" y="362926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4" name="Rounded Rectangle 53">
            <a:extLst>
              <a:ext uri="{FF2B5EF4-FFF2-40B4-BE49-F238E27FC236}">
                <a16:creationId xmlns:a16="http://schemas.microsoft.com/office/drawing/2014/main" id="{276C2FA3-A667-114B-9209-BE0E7915FDED}"/>
              </a:ext>
            </a:extLst>
          </p:cNvPr>
          <p:cNvSpPr>
            <a:spLocks noChangeAspect="1"/>
          </p:cNvSpPr>
          <p:nvPr/>
        </p:nvSpPr>
        <p:spPr>
          <a:xfrm>
            <a:off x="1161815" y="394033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5" name="Rounded Rectangle 54">
            <a:extLst>
              <a:ext uri="{FF2B5EF4-FFF2-40B4-BE49-F238E27FC236}">
                <a16:creationId xmlns:a16="http://schemas.microsoft.com/office/drawing/2014/main" id="{146E28D7-375D-0F42-8EF1-490D8738C002}"/>
              </a:ext>
            </a:extLst>
          </p:cNvPr>
          <p:cNvSpPr>
            <a:spLocks noChangeAspect="1"/>
          </p:cNvSpPr>
          <p:nvPr/>
        </p:nvSpPr>
        <p:spPr>
          <a:xfrm>
            <a:off x="8783929" y="41703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6" name="Text Placeholder 1">
            <a:extLst>
              <a:ext uri="{FF2B5EF4-FFF2-40B4-BE49-F238E27FC236}">
                <a16:creationId xmlns:a16="http://schemas.microsoft.com/office/drawing/2014/main" id="{078EFCEF-BC5D-DD48-AE26-7E9AEF8AC4E4}"/>
              </a:ext>
            </a:extLst>
          </p:cNvPr>
          <p:cNvSpPr txBox="1">
            <a:spLocks/>
          </p:cNvSpPr>
          <p:nvPr/>
        </p:nvSpPr>
        <p:spPr>
          <a:xfrm>
            <a:off x="8825009" y="4217908"/>
            <a:ext cx="248886" cy="186758"/>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3" name="Rectangle 2">
            <a:extLst>
              <a:ext uri="{FF2B5EF4-FFF2-40B4-BE49-F238E27FC236}">
                <a16:creationId xmlns:a16="http://schemas.microsoft.com/office/drawing/2014/main" id="{420D82A5-8A28-A932-F062-A5A8CBC7215E}"/>
              </a:ext>
            </a:extLst>
          </p:cNvPr>
          <p:cNvSpPr/>
          <p:nvPr/>
        </p:nvSpPr>
        <p:spPr>
          <a:xfrm>
            <a:off x="142990"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B410108-19EF-8AC3-9C7B-343D1F9110D0}"/>
              </a:ext>
            </a:extLst>
          </p:cNvPr>
          <p:cNvSpPr/>
          <p:nvPr/>
        </p:nvSpPr>
        <p:spPr>
          <a:xfrm>
            <a:off x="849708"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8F182C0-6D3E-F551-D7EF-F56FE70F92D0}"/>
              </a:ext>
            </a:extLst>
          </p:cNvPr>
          <p:cNvSpPr/>
          <p:nvPr/>
        </p:nvSpPr>
        <p:spPr>
          <a:xfrm>
            <a:off x="1584021" y="4434536"/>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13C4D75-E193-D3F1-B221-40A0AC555F63}"/>
              </a:ext>
            </a:extLst>
          </p:cNvPr>
          <p:cNvSpPr/>
          <p:nvPr/>
        </p:nvSpPr>
        <p:spPr>
          <a:xfrm>
            <a:off x="2303439"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8633BD-7AA2-CEE1-2067-E6031A14C59C}"/>
              </a:ext>
            </a:extLst>
          </p:cNvPr>
          <p:cNvSpPr/>
          <p:nvPr/>
        </p:nvSpPr>
        <p:spPr>
          <a:xfrm>
            <a:off x="3034577" y="44496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9D47107-8C24-CA4B-D713-646B10074E65}"/>
              </a:ext>
            </a:extLst>
          </p:cNvPr>
          <p:cNvSpPr/>
          <p:nvPr/>
        </p:nvSpPr>
        <p:spPr>
          <a:xfrm>
            <a:off x="3762376" y="4454918"/>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91F70D9-9504-2E88-2C1B-1F7EDFCAF858}"/>
              </a:ext>
            </a:extLst>
          </p:cNvPr>
          <p:cNvSpPr/>
          <p:nvPr/>
        </p:nvSpPr>
        <p:spPr>
          <a:xfrm>
            <a:off x="4493514" y="4442089"/>
            <a:ext cx="600075" cy="95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5573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Dashboards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526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Virtual DOM</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Multithreading capabilities of Java and faster way to build microservices in </a:t>
            </a:r>
            <a:r>
              <a:rPr lang="en-IN" sz="900" b="0" dirty="0" err="1"/>
              <a:t>SpringBoot</a:t>
            </a:r>
            <a:r>
              <a:rPr lang="en-IN" sz="900" b="0" dirty="0"/>
              <a:t> will benefit us on performance and speed up in development.</a:t>
            </a:r>
          </a:p>
          <a:p>
            <a:pPr marL="285750" indent="-285750">
              <a:lnSpc>
                <a:spcPct val="80000"/>
              </a:lnSpc>
              <a:buFont typeface="Arial" panose="020B0604020202020204" pitchFamily="34" charset="0"/>
              <a:buChar char="•"/>
            </a:pPr>
            <a:r>
              <a:rPr lang="en-IN" sz="900" b="0" dirty="0"/>
              <a:t>ALMP system is multifunctional and complex app where concurrency will be higher and can be well managed using multi-threaded and distributed load.</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4845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484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React Components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7611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In-memory key-value data structure store for the usage of the database, cache, and message broker and queue.</a:t>
            </a:r>
          </a:p>
          <a:p>
            <a:pPr marL="285750" indent="-285750">
              <a:lnSpc>
                <a:spcPct val="80000"/>
              </a:lnSpc>
              <a:buFont typeface="Arial" panose="020B0604020202020204" pitchFamily="34" charset="0"/>
              <a:buChar char="•"/>
            </a:pPr>
            <a:r>
              <a:rPr lang="en-IN" sz="900" b="0" dirty="0"/>
              <a:t>Elastic indexes are used to store all published data along with recommended items and placed order queries.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3379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3379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User Interactions and Actions</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6564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MongoDB is faster than relational DBs due to its ability to handle large amounts of unstructured data when it comes to speed.</a:t>
            </a:r>
          </a:p>
          <a:p>
            <a:pPr marL="285750" indent="-285750">
              <a:lnSpc>
                <a:spcPct val="80000"/>
              </a:lnSpc>
              <a:buFont typeface="Arial" panose="020B0604020202020204" pitchFamily="34" charset="0"/>
              <a:buChar char="•"/>
            </a:pPr>
            <a:r>
              <a:rPr lang="en-IN" sz="900" b="0" dirty="0"/>
              <a:t>Very flexible in terms of design, dynamic schema, less risk of attack due to design.</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42751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42751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 Creators</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45305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5045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5045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Dispatchers</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5311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5591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559152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Actions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5868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357" name="Rounded Rectangle 356">
            <a:extLst>
              <a:ext uri="{FF2B5EF4-FFF2-40B4-BE49-F238E27FC236}">
                <a16:creationId xmlns:a16="http://schemas.microsoft.com/office/drawing/2014/main" id="{72FCD94F-90E5-FA40-8B1D-4635992C3726}"/>
              </a:ext>
            </a:extLst>
          </p:cNvPr>
          <p:cNvSpPr>
            <a:spLocks noChangeAspect="1"/>
          </p:cNvSpPr>
          <p:nvPr/>
        </p:nvSpPr>
        <p:spPr>
          <a:xfrm>
            <a:off x="7946314" y="60841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58" name="Text Placeholder 1">
            <a:extLst>
              <a:ext uri="{FF2B5EF4-FFF2-40B4-BE49-F238E27FC236}">
                <a16:creationId xmlns:a16="http://schemas.microsoft.com/office/drawing/2014/main" id="{DEF3DE59-7FA7-5F40-ABE5-41353E943787}"/>
              </a:ext>
            </a:extLst>
          </p:cNvPr>
          <p:cNvSpPr txBox="1">
            <a:spLocks/>
          </p:cNvSpPr>
          <p:nvPr/>
        </p:nvSpPr>
        <p:spPr>
          <a:xfrm>
            <a:off x="8362369" y="608416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Saga Middleware</a:t>
            </a:r>
          </a:p>
        </p:txBody>
      </p:sp>
      <p:sp>
        <p:nvSpPr>
          <p:cNvPr id="359" name="Text Placeholder 1">
            <a:extLst>
              <a:ext uri="{FF2B5EF4-FFF2-40B4-BE49-F238E27FC236}">
                <a16:creationId xmlns:a16="http://schemas.microsoft.com/office/drawing/2014/main" id="{6FFB429A-938F-3D44-9155-637C2B4ADF5E}"/>
              </a:ext>
            </a:extLst>
          </p:cNvPr>
          <p:cNvSpPr txBox="1">
            <a:spLocks/>
          </p:cNvSpPr>
          <p:nvPr/>
        </p:nvSpPr>
        <p:spPr>
          <a:xfrm>
            <a:off x="8362369" y="6360827"/>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dirty="0"/>
              <a:t>Google Firebase </a:t>
            </a:r>
            <a:r>
              <a:rPr lang="en-IN" sz="900" b="0" dirty="0"/>
              <a:t>for user journey, driver app </a:t>
            </a:r>
            <a:r>
              <a:rPr lang="en-IN" sz="900" b="0" dirty="0" err="1"/>
              <a:t>crashlytics</a:t>
            </a:r>
            <a:r>
              <a:rPr lang="en-IN" sz="900" b="0" dirty="0"/>
              <a:t>, FCM. </a:t>
            </a:r>
            <a:r>
              <a:rPr lang="en-IN" sz="900" dirty="0"/>
              <a:t>Swagger</a:t>
            </a:r>
            <a:r>
              <a:rPr lang="en-IN" sz="900" b="0" dirty="0"/>
              <a:t> for API documentation and mocking, </a:t>
            </a:r>
            <a:r>
              <a:rPr lang="en-IN" sz="900" dirty="0"/>
              <a:t>SonarQube</a:t>
            </a:r>
            <a:r>
              <a:rPr lang="en-IN" sz="900" b="0" dirty="0"/>
              <a:t> for SAST scanning, </a:t>
            </a:r>
            <a:r>
              <a:rPr lang="en-IN" sz="900" dirty="0"/>
              <a:t>Veracode</a:t>
            </a:r>
            <a:r>
              <a:rPr lang="en-IN" sz="900" b="0" dirty="0"/>
              <a:t> for DAST scanning and </a:t>
            </a:r>
            <a:r>
              <a:rPr lang="en-IN" sz="900" dirty="0"/>
              <a:t>Kubernetes</a:t>
            </a:r>
            <a:r>
              <a:rPr lang="en-IN" sz="900" b="0" dirty="0"/>
              <a:t> for automating deployment, scaling, and management of containerized applications.</a:t>
            </a:r>
          </a:p>
        </p:txBody>
      </p:sp>
      <p:pic>
        <p:nvPicPr>
          <p:cNvPr id="7" name="Picture 6" descr="Diagram&#10;&#10;Description automatically generated">
            <a:extLst>
              <a:ext uri="{FF2B5EF4-FFF2-40B4-BE49-F238E27FC236}">
                <a16:creationId xmlns:a16="http://schemas.microsoft.com/office/drawing/2014/main" id="{E24711FA-B721-1D43-9137-0CD74F03C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7042"/>
            <a:ext cx="7735702" cy="3857254"/>
          </a:xfrm>
          <a:prstGeom prst="rect">
            <a:avLst/>
          </a:prstGeom>
        </p:spPr>
      </p:pic>
      <p:sp>
        <p:nvSpPr>
          <p:cNvPr id="43" name="Rounded Rectangle 42">
            <a:extLst>
              <a:ext uri="{FF2B5EF4-FFF2-40B4-BE49-F238E27FC236}">
                <a16:creationId xmlns:a16="http://schemas.microsoft.com/office/drawing/2014/main" id="{91D7F56C-6824-E14F-989E-F841A26CB389}"/>
              </a:ext>
            </a:extLst>
          </p:cNvPr>
          <p:cNvSpPr>
            <a:spLocks noChangeAspect="1"/>
          </p:cNvSpPr>
          <p:nvPr/>
        </p:nvSpPr>
        <p:spPr>
          <a:xfrm>
            <a:off x="965400" y="1391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44" name="Rounded Rectangle 43">
            <a:extLst>
              <a:ext uri="{FF2B5EF4-FFF2-40B4-BE49-F238E27FC236}">
                <a16:creationId xmlns:a16="http://schemas.microsoft.com/office/drawing/2014/main" id="{E1083151-5DE6-4441-B17D-D75FF1914704}"/>
              </a:ext>
            </a:extLst>
          </p:cNvPr>
          <p:cNvSpPr>
            <a:spLocks noChangeAspect="1"/>
          </p:cNvSpPr>
          <p:nvPr/>
        </p:nvSpPr>
        <p:spPr>
          <a:xfrm>
            <a:off x="2940896" y="9528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45" name="Rounded Rectangle 44">
            <a:extLst>
              <a:ext uri="{FF2B5EF4-FFF2-40B4-BE49-F238E27FC236}">
                <a16:creationId xmlns:a16="http://schemas.microsoft.com/office/drawing/2014/main" id="{D58FD349-E743-324C-87D9-9D61A3309F46}"/>
              </a:ext>
            </a:extLst>
          </p:cNvPr>
          <p:cNvSpPr>
            <a:spLocks noChangeAspect="1"/>
          </p:cNvSpPr>
          <p:nvPr/>
        </p:nvSpPr>
        <p:spPr>
          <a:xfrm>
            <a:off x="3310308" y="262619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46" name="Rounded Rectangle 45">
            <a:extLst>
              <a:ext uri="{FF2B5EF4-FFF2-40B4-BE49-F238E27FC236}">
                <a16:creationId xmlns:a16="http://schemas.microsoft.com/office/drawing/2014/main" id="{53257D93-F053-844C-AADB-BA78C79BA843}"/>
              </a:ext>
            </a:extLst>
          </p:cNvPr>
          <p:cNvSpPr>
            <a:spLocks noChangeAspect="1"/>
          </p:cNvSpPr>
          <p:nvPr/>
        </p:nvSpPr>
        <p:spPr>
          <a:xfrm>
            <a:off x="5001190" y="255066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7" name="Rounded Rectangle 46">
            <a:extLst>
              <a:ext uri="{FF2B5EF4-FFF2-40B4-BE49-F238E27FC236}">
                <a16:creationId xmlns:a16="http://schemas.microsoft.com/office/drawing/2014/main" id="{B223D69C-43F9-4745-97B4-6475F4DB6F62}"/>
              </a:ext>
            </a:extLst>
          </p:cNvPr>
          <p:cNvSpPr>
            <a:spLocks noChangeAspect="1"/>
          </p:cNvSpPr>
          <p:nvPr/>
        </p:nvSpPr>
        <p:spPr>
          <a:xfrm>
            <a:off x="6234208" y="255070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48" name="Rounded Rectangle 47">
            <a:extLst>
              <a:ext uri="{FF2B5EF4-FFF2-40B4-BE49-F238E27FC236}">
                <a16:creationId xmlns:a16="http://schemas.microsoft.com/office/drawing/2014/main" id="{6CA14309-DB5F-744B-8DF5-1735AC792D2B}"/>
              </a:ext>
            </a:extLst>
          </p:cNvPr>
          <p:cNvSpPr>
            <a:spLocks noChangeAspect="1"/>
          </p:cNvSpPr>
          <p:nvPr/>
        </p:nvSpPr>
        <p:spPr>
          <a:xfrm>
            <a:off x="7393819" y="2519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9" name="Rounded Rectangle 48">
            <a:extLst>
              <a:ext uri="{FF2B5EF4-FFF2-40B4-BE49-F238E27FC236}">
                <a16:creationId xmlns:a16="http://schemas.microsoft.com/office/drawing/2014/main" id="{636D6478-CC6C-AE4C-BC32-9AE7F68715BE}"/>
              </a:ext>
            </a:extLst>
          </p:cNvPr>
          <p:cNvSpPr>
            <a:spLocks noChangeAspect="1"/>
          </p:cNvSpPr>
          <p:nvPr/>
        </p:nvSpPr>
        <p:spPr>
          <a:xfrm>
            <a:off x="7472414" y="33756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50" name="Rounded Rectangle 49">
            <a:extLst>
              <a:ext uri="{FF2B5EF4-FFF2-40B4-BE49-F238E27FC236}">
                <a16:creationId xmlns:a16="http://schemas.microsoft.com/office/drawing/2014/main" id="{2E789269-0855-4E4A-A8FA-F0A01A21F083}"/>
              </a:ext>
            </a:extLst>
          </p:cNvPr>
          <p:cNvSpPr>
            <a:spLocks noChangeAspect="1"/>
          </p:cNvSpPr>
          <p:nvPr/>
        </p:nvSpPr>
        <p:spPr>
          <a:xfrm>
            <a:off x="626375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1" name="Rounded Rectangle 50">
            <a:extLst>
              <a:ext uri="{FF2B5EF4-FFF2-40B4-BE49-F238E27FC236}">
                <a16:creationId xmlns:a16="http://schemas.microsoft.com/office/drawing/2014/main" id="{297D202F-CD0C-5D4C-AB0D-15F66AB0E47B}"/>
              </a:ext>
            </a:extLst>
          </p:cNvPr>
          <p:cNvSpPr>
            <a:spLocks noChangeAspect="1"/>
          </p:cNvSpPr>
          <p:nvPr/>
        </p:nvSpPr>
        <p:spPr>
          <a:xfrm>
            <a:off x="254305" y="50232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52" name="Text Placeholder 1">
            <a:extLst>
              <a:ext uri="{FF2B5EF4-FFF2-40B4-BE49-F238E27FC236}">
                <a16:creationId xmlns:a16="http://schemas.microsoft.com/office/drawing/2014/main" id="{D5DF7216-B411-2641-87DD-5F1E703BD0E3}"/>
              </a:ext>
            </a:extLst>
          </p:cNvPr>
          <p:cNvSpPr txBox="1">
            <a:spLocks/>
          </p:cNvSpPr>
          <p:nvPr/>
        </p:nvSpPr>
        <p:spPr>
          <a:xfrm>
            <a:off x="670360" y="502320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Effects</a:t>
            </a:r>
          </a:p>
        </p:txBody>
      </p:sp>
      <p:sp>
        <p:nvSpPr>
          <p:cNvPr id="53" name="Text Placeholder 1">
            <a:extLst>
              <a:ext uri="{FF2B5EF4-FFF2-40B4-BE49-F238E27FC236}">
                <a16:creationId xmlns:a16="http://schemas.microsoft.com/office/drawing/2014/main" id="{CF4ADD07-470D-784E-BDB3-6F82B13B0C04}"/>
              </a:ext>
            </a:extLst>
          </p:cNvPr>
          <p:cNvSpPr txBox="1">
            <a:spLocks/>
          </p:cNvSpPr>
          <p:nvPr/>
        </p:nvSpPr>
        <p:spPr>
          <a:xfrm>
            <a:off x="670360" y="5289236"/>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Will be storing all registered user credential to manage authentication and authorization.</a:t>
            </a:r>
          </a:p>
        </p:txBody>
      </p:sp>
      <p:sp>
        <p:nvSpPr>
          <p:cNvPr id="54" name="Rounded Rectangle 53">
            <a:extLst>
              <a:ext uri="{FF2B5EF4-FFF2-40B4-BE49-F238E27FC236}">
                <a16:creationId xmlns:a16="http://schemas.microsoft.com/office/drawing/2014/main" id="{E8C095CC-7BDB-5E41-902E-89AD7E641613}"/>
              </a:ext>
            </a:extLst>
          </p:cNvPr>
          <p:cNvSpPr>
            <a:spLocks noChangeAspect="1"/>
          </p:cNvSpPr>
          <p:nvPr/>
        </p:nvSpPr>
        <p:spPr>
          <a:xfrm>
            <a:off x="247214" y="556901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55" name="Text Placeholder 1">
            <a:extLst>
              <a:ext uri="{FF2B5EF4-FFF2-40B4-BE49-F238E27FC236}">
                <a16:creationId xmlns:a16="http://schemas.microsoft.com/office/drawing/2014/main" id="{0C1FFFB2-77EF-DC42-8675-F1C446E33B25}"/>
              </a:ext>
            </a:extLst>
          </p:cNvPr>
          <p:cNvSpPr txBox="1">
            <a:spLocks/>
          </p:cNvSpPr>
          <p:nvPr/>
        </p:nvSpPr>
        <p:spPr>
          <a:xfrm>
            <a:off x="663269" y="556901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Reducer</a:t>
            </a:r>
          </a:p>
        </p:txBody>
      </p:sp>
      <p:sp>
        <p:nvSpPr>
          <p:cNvPr id="56" name="Text Placeholder 1">
            <a:extLst>
              <a:ext uri="{FF2B5EF4-FFF2-40B4-BE49-F238E27FC236}">
                <a16:creationId xmlns:a16="http://schemas.microsoft.com/office/drawing/2014/main" id="{4A7E2AE4-FD75-1D4F-97FD-5FDB515CE5C6}"/>
              </a:ext>
            </a:extLst>
          </p:cNvPr>
          <p:cNvSpPr txBox="1">
            <a:spLocks/>
          </p:cNvSpPr>
          <p:nvPr/>
        </p:nvSpPr>
        <p:spPr>
          <a:xfrm>
            <a:off x="663269" y="5845681"/>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Advanced Analytics and Cognitive Intelligence on Petabyte sized files and trillions of objects with Data Lake.</a:t>
            </a:r>
          </a:p>
        </p:txBody>
      </p:sp>
      <p:sp>
        <p:nvSpPr>
          <p:cNvPr id="57" name="Rounded Rectangle 56">
            <a:extLst>
              <a:ext uri="{FF2B5EF4-FFF2-40B4-BE49-F238E27FC236}">
                <a16:creationId xmlns:a16="http://schemas.microsoft.com/office/drawing/2014/main" id="{49D4584B-B0BC-8A46-9D25-A9AABF34E239}"/>
              </a:ext>
            </a:extLst>
          </p:cNvPr>
          <p:cNvSpPr>
            <a:spLocks noChangeAspect="1"/>
          </p:cNvSpPr>
          <p:nvPr/>
        </p:nvSpPr>
        <p:spPr>
          <a:xfrm>
            <a:off x="261389" y="60616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58" name="Text Placeholder 1">
            <a:extLst>
              <a:ext uri="{FF2B5EF4-FFF2-40B4-BE49-F238E27FC236}">
                <a16:creationId xmlns:a16="http://schemas.microsoft.com/office/drawing/2014/main" id="{292ED2C3-FB18-D744-ADAE-183B656B405F}"/>
              </a:ext>
            </a:extLst>
          </p:cNvPr>
          <p:cNvSpPr txBox="1">
            <a:spLocks/>
          </p:cNvSpPr>
          <p:nvPr/>
        </p:nvSpPr>
        <p:spPr>
          <a:xfrm>
            <a:off x="677444" y="60616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Redux Data Store</a:t>
            </a:r>
          </a:p>
        </p:txBody>
      </p:sp>
      <p:sp>
        <p:nvSpPr>
          <p:cNvPr id="59" name="Text Placeholder 1">
            <a:extLst>
              <a:ext uri="{FF2B5EF4-FFF2-40B4-BE49-F238E27FC236}">
                <a16:creationId xmlns:a16="http://schemas.microsoft.com/office/drawing/2014/main" id="{43E32469-CE87-FD47-8D6D-10BCDBEBA240}"/>
              </a:ext>
            </a:extLst>
          </p:cNvPr>
          <p:cNvSpPr txBox="1">
            <a:spLocks/>
          </p:cNvSpPr>
          <p:nvPr/>
        </p:nvSpPr>
        <p:spPr>
          <a:xfrm>
            <a:off x="677444" y="6338325"/>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Redux data store will be used to store the data in json with updated list of required data for the application local store.</a:t>
            </a:r>
          </a:p>
        </p:txBody>
      </p:sp>
      <p:sp>
        <p:nvSpPr>
          <p:cNvPr id="61" name="Text Placeholder 1">
            <a:extLst>
              <a:ext uri="{FF2B5EF4-FFF2-40B4-BE49-F238E27FC236}">
                <a16:creationId xmlns:a16="http://schemas.microsoft.com/office/drawing/2014/main" id="{9E1008E8-B7E0-E94E-9540-3963E7B20103}"/>
              </a:ext>
            </a:extLst>
          </p:cNvPr>
          <p:cNvSpPr txBox="1">
            <a:spLocks/>
          </p:cNvSpPr>
          <p:nvPr/>
        </p:nvSpPr>
        <p:spPr>
          <a:xfrm>
            <a:off x="282491" y="558204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2" name="Text Placeholder 1">
            <a:extLst>
              <a:ext uri="{FF2B5EF4-FFF2-40B4-BE49-F238E27FC236}">
                <a16:creationId xmlns:a16="http://schemas.microsoft.com/office/drawing/2014/main" id="{18A209BA-CFB7-CE43-AEE3-D4E44ABC3C54}"/>
              </a:ext>
            </a:extLst>
          </p:cNvPr>
          <p:cNvSpPr txBox="1">
            <a:spLocks/>
          </p:cNvSpPr>
          <p:nvPr/>
        </p:nvSpPr>
        <p:spPr>
          <a:xfrm>
            <a:off x="303750" y="608979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3" name="Rounded Rectangle 62">
            <a:extLst>
              <a:ext uri="{FF2B5EF4-FFF2-40B4-BE49-F238E27FC236}">
                <a16:creationId xmlns:a16="http://schemas.microsoft.com/office/drawing/2014/main" id="{BF0365DD-AAF7-2241-9F40-0259D79C12F9}"/>
              </a:ext>
            </a:extLst>
          </p:cNvPr>
          <p:cNvSpPr>
            <a:spLocks noChangeAspect="1"/>
          </p:cNvSpPr>
          <p:nvPr/>
        </p:nvSpPr>
        <p:spPr>
          <a:xfrm>
            <a:off x="4565169" y="33274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64" name="Rounded Rectangle 63">
            <a:extLst>
              <a:ext uri="{FF2B5EF4-FFF2-40B4-BE49-F238E27FC236}">
                <a16:creationId xmlns:a16="http://schemas.microsoft.com/office/drawing/2014/main" id="{D5CEA6EE-0151-3B43-97FE-EFEF2C1D3B20}"/>
              </a:ext>
            </a:extLst>
          </p:cNvPr>
          <p:cNvSpPr>
            <a:spLocks noChangeAspect="1"/>
          </p:cNvSpPr>
          <p:nvPr/>
        </p:nvSpPr>
        <p:spPr>
          <a:xfrm>
            <a:off x="2354492" y="341488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mj-lt"/>
            </a:endParaRPr>
          </a:p>
        </p:txBody>
      </p:sp>
      <p:sp>
        <p:nvSpPr>
          <p:cNvPr id="65" name="Text Placeholder 1">
            <a:extLst>
              <a:ext uri="{FF2B5EF4-FFF2-40B4-BE49-F238E27FC236}">
                <a16:creationId xmlns:a16="http://schemas.microsoft.com/office/drawing/2014/main" id="{CA36702F-165D-4E42-9CEF-75BC80A22C9E}"/>
              </a:ext>
            </a:extLst>
          </p:cNvPr>
          <p:cNvSpPr txBox="1">
            <a:spLocks/>
          </p:cNvSpPr>
          <p:nvPr/>
        </p:nvSpPr>
        <p:spPr>
          <a:xfrm>
            <a:off x="2389769" y="3427913"/>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10</a:t>
            </a:r>
          </a:p>
        </p:txBody>
      </p:sp>
      <p:sp>
        <p:nvSpPr>
          <p:cNvPr id="66" name="Rounded Rectangle 65">
            <a:extLst>
              <a:ext uri="{FF2B5EF4-FFF2-40B4-BE49-F238E27FC236}">
                <a16:creationId xmlns:a16="http://schemas.microsoft.com/office/drawing/2014/main" id="{9C00FBDA-DB4D-0A4D-B7F2-1ECEFD7A7D22}"/>
              </a:ext>
            </a:extLst>
          </p:cNvPr>
          <p:cNvSpPr>
            <a:spLocks noChangeAspect="1"/>
          </p:cNvSpPr>
          <p:nvPr/>
        </p:nvSpPr>
        <p:spPr>
          <a:xfrm>
            <a:off x="2191986" y="40529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7" name="Text Placeholder 1">
            <a:extLst>
              <a:ext uri="{FF2B5EF4-FFF2-40B4-BE49-F238E27FC236}">
                <a16:creationId xmlns:a16="http://schemas.microsoft.com/office/drawing/2014/main" id="{8F3E238C-A545-9344-8FFA-C90FF99523D5}"/>
              </a:ext>
            </a:extLst>
          </p:cNvPr>
          <p:cNvSpPr txBox="1">
            <a:spLocks/>
          </p:cNvSpPr>
          <p:nvPr/>
        </p:nvSpPr>
        <p:spPr>
          <a:xfrm>
            <a:off x="2234347" y="4081036"/>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11</a:t>
            </a:r>
          </a:p>
        </p:txBody>
      </p:sp>
      <p:sp>
        <p:nvSpPr>
          <p:cNvPr id="68" name="Rounded Rectangle 67">
            <a:extLst>
              <a:ext uri="{FF2B5EF4-FFF2-40B4-BE49-F238E27FC236}">
                <a16:creationId xmlns:a16="http://schemas.microsoft.com/office/drawing/2014/main" id="{F84F8EF7-AD9F-B146-AC99-DF0D50BA5690}"/>
              </a:ext>
            </a:extLst>
          </p:cNvPr>
          <p:cNvSpPr>
            <a:spLocks noChangeAspect="1"/>
          </p:cNvSpPr>
          <p:nvPr/>
        </p:nvSpPr>
        <p:spPr>
          <a:xfrm>
            <a:off x="4599323" y="496335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69" name="Text Placeholder 1">
            <a:extLst>
              <a:ext uri="{FF2B5EF4-FFF2-40B4-BE49-F238E27FC236}">
                <a16:creationId xmlns:a16="http://schemas.microsoft.com/office/drawing/2014/main" id="{AF6DD92C-7F50-274A-BD64-42784B92BDB9}"/>
              </a:ext>
            </a:extLst>
          </p:cNvPr>
          <p:cNvSpPr txBox="1">
            <a:spLocks/>
          </p:cNvSpPr>
          <p:nvPr/>
        </p:nvSpPr>
        <p:spPr>
          <a:xfrm>
            <a:off x="5015378" y="496335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APIs</a:t>
            </a:r>
          </a:p>
        </p:txBody>
      </p:sp>
      <p:sp>
        <p:nvSpPr>
          <p:cNvPr id="70" name="Text Placeholder 1">
            <a:extLst>
              <a:ext uri="{FF2B5EF4-FFF2-40B4-BE49-F238E27FC236}">
                <a16:creationId xmlns:a16="http://schemas.microsoft.com/office/drawing/2014/main" id="{8BCEE35A-D13F-0D42-83FB-90747EC8E33D}"/>
              </a:ext>
            </a:extLst>
          </p:cNvPr>
          <p:cNvSpPr txBox="1">
            <a:spLocks/>
          </p:cNvSpPr>
          <p:nvPr/>
        </p:nvSpPr>
        <p:spPr>
          <a:xfrm>
            <a:off x="5015378" y="5240015"/>
            <a:ext cx="2568327" cy="10869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API requests will be made by the frontend using Redux Saga layer at step 8 and response will be received back from the API endpoint.</a:t>
            </a:r>
          </a:p>
        </p:txBody>
      </p:sp>
      <p:sp>
        <p:nvSpPr>
          <p:cNvPr id="71" name="Text Placeholder 1">
            <a:extLst>
              <a:ext uri="{FF2B5EF4-FFF2-40B4-BE49-F238E27FC236}">
                <a16:creationId xmlns:a16="http://schemas.microsoft.com/office/drawing/2014/main" id="{CC9447FD-A30F-AE4F-9AD6-E5BC270528AC}"/>
              </a:ext>
            </a:extLst>
          </p:cNvPr>
          <p:cNvSpPr txBox="1">
            <a:spLocks/>
          </p:cNvSpPr>
          <p:nvPr/>
        </p:nvSpPr>
        <p:spPr>
          <a:xfrm>
            <a:off x="4641684" y="4991480"/>
            <a:ext cx="240290"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12</a:t>
            </a:r>
          </a:p>
        </p:txBody>
      </p:sp>
    </p:spTree>
    <p:extLst>
      <p:ext uri="{BB962C8B-B14F-4D97-AF65-F5344CB8AC3E}">
        <p14:creationId xmlns:p14="http://schemas.microsoft.com/office/powerpoint/2010/main" val="768065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27AC079-4140-904E-91A9-B51E9818E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 y="764718"/>
            <a:ext cx="7878493" cy="4321916"/>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Frontend Driver Mobile App</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573272"/>
            <a:chOff x="7455580" y="4378620"/>
            <a:chExt cx="4296397" cy="529530"/>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26350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Drivers will be interacting with the presentation layer built on Android native platform.</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272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5" y="127232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Presentation Layer</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576451"/>
            <a:ext cx="3856089" cy="2845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presentation layer is based on  MVVM design pattern and consists of user interview/views and business logic.</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18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18368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Business Layer</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113499"/>
            <a:ext cx="3856089" cy="299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business layer will be built with combinations of Application Façade, workflows, components and entities.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363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5" y="236383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Access Layer</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2640499"/>
            <a:ext cx="3856089" cy="401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access layer act as a data handler which consists of data access logics by consuming the RESTful APIs via mobile application gateways and microservices.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0305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4" y="3030538"/>
            <a:ext cx="370419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Common Layer – Config, Security &amp; Communications </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285935"/>
            <a:ext cx="3856089" cy="37346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common layer is responsible for handling centralized actions including the application configurations, application security and communications between various components.</a:t>
            </a:r>
          </a:p>
        </p:txBody>
      </p:sp>
      <p:sp>
        <p:nvSpPr>
          <p:cNvPr id="336" name="Rounded Rectangle 335">
            <a:extLst>
              <a:ext uri="{FF2B5EF4-FFF2-40B4-BE49-F238E27FC236}">
                <a16:creationId xmlns:a16="http://schemas.microsoft.com/office/drawing/2014/main" id="{CC00E5C1-2653-9842-8209-73CBA4D108E8}"/>
              </a:ext>
            </a:extLst>
          </p:cNvPr>
          <p:cNvSpPr>
            <a:spLocks noChangeAspect="1"/>
          </p:cNvSpPr>
          <p:nvPr/>
        </p:nvSpPr>
        <p:spPr>
          <a:xfrm>
            <a:off x="7939230" y="36487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341" name="Text Placeholder 1">
            <a:extLst>
              <a:ext uri="{FF2B5EF4-FFF2-40B4-BE49-F238E27FC236}">
                <a16:creationId xmlns:a16="http://schemas.microsoft.com/office/drawing/2014/main" id="{BD83C081-3721-5248-A688-54E0A25DF491}"/>
              </a:ext>
            </a:extLst>
          </p:cNvPr>
          <p:cNvSpPr txBox="1">
            <a:spLocks/>
          </p:cNvSpPr>
          <p:nvPr/>
        </p:nvSpPr>
        <p:spPr>
          <a:xfrm>
            <a:off x="8355285" y="364870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Local Data Storage</a:t>
            </a:r>
          </a:p>
        </p:txBody>
      </p:sp>
      <p:sp>
        <p:nvSpPr>
          <p:cNvPr id="342" name="Text Placeholder 1">
            <a:extLst>
              <a:ext uri="{FF2B5EF4-FFF2-40B4-BE49-F238E27FC236}">
                <a16:creationId xmlns:a16="http://schemas.microsoft.com/office/drawing/2014/main" id="{015E68E5-21B2-9C4B-9A24-46E94800FE3C}"/>
              </a:ext>
            </a:extLst>
          </p:cNvPr>
          <p:cNvSpPr txBox="1">
            <a:spLocks/>
          </p:cNvSpPr>
          <p:nvPr/>
        </p:nvSpPr>
        <p:spPr>
          <a:xfrm>
            <a:off x="8355285" y="3914738"/>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local data storage will be used for client side caching for the API responses which may not change frequently or static data used by the app.</a:t>
            </a:r>
          </a:p>
        </p:txBody>
      </p:sp>
      <p:sp>
        <p:nvSpPr>
          <p:cNvPr id="347" name="Rounded Rectangle 346">
            <a:extLst>
              <a:ext uri="{FF2B5EF4-FFF2-40B4-BE49-F238E27FC236}">
                <a16:creationId xmlns:a16="http://schemas.microsoft.com/office/drawing/2014/main" id="{EE03524A-C86C-AE48-8BC0-B0511D80F7A5}"/>
              </a:ext>
            </a:extLst>
          </p:cNvPr>
          <p:cNvSpPr>
            <a:spLocks noChangeAspect="1"/>
          </p:cNvSpPr>
          <p:nvPr/>
        </p:nvSpPr>
        <p:spPr>
          <a:xfrm>
            <a:off x="7932139" y="41945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349" name="Text Placeholder 1">
            <a:extLst>
              <a:ext uri="{FF2B5EF4-FFF2-40B4-BE49-F238E27FC236}">
                <a16:creationId xmlns:a16="http://schemas.microsoft.com/office/drawing/2014/main" id="{FDD2C1B2-CCC1-CD4C-B9AD-409DCA6624A3}"/>
              </a:ext>
            </a:extLst>
          </p:cNvPr>
          <p:cNvSpPr txBox="1">
            <a:spLocks/>
          </p:cNvSpPr>
          <p:nvPr/>
        </p:nvSpPr>
        <p:spPr>
          <a:xfrm>
            <a:off x="8348194" y="4194521"/>
            <a:ext cx="338629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Driver RESTful APIs - Microservices</a:t>
            </a:r>
          </a:p>
        </p:txBody>
      </p:sp>
      <p:sp>
        <p:nvSpPr>
          <p:cNvPr id="354" name="Text Placeholder 1">
            <a:extLst>
              <a:ext uri="{FF2B5EF4-FFF2-40B4-BE49-F238E27FC236}">
                <a16:creationId xmlns:a16="http://schemas.microsoft.com/office/drawing/2014/main" id="{C0349CE4-5B90-FE49-8823-5F37F69D16D0}"/>
              </a:ext>
            </a:extLst>
          </p:cNvPr>
          <p:cNvSpPr txBox="1">
            <a:spLocks/>
          </p:cNvSpPr>
          <p:nvPr/>
        </p:nvSpPr>
        <p:spPr>
          <a:xfrm>
            <a:off x="8348194" y="4471183"/>
            <a:ext cx="3856089"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is more on the backend services responsible for providing the API endpoints using sparely designed application gateways.</a:t>
            </a:r>
          </a:p>
        </p:txBody>
      </p:sp>
      <p:sp>
        <p:nvSpPr>
          <p:cNvPr id="73" name="Rounded Rectangle 72">
            <a:extLst>
              <a:ext uri="{FF2B5EF4-FFF2-40B4-BE49-F238E27FC236}">
                <a16:creationId xmlns:a16="http://schemas.microsoft.com/office/drawing/2014/main" id="{FDD266CC-23AA-384E-89A0-96A5AABB70A9}"/>
              </a:ext>
            </a:extLst>
          </p:cNvPr>
          <p:cNvSpPr>
            <a:spLocks noChangeAspect="1"/>
          </p:cNvSpPr>
          <p:nvPr/>
        </p:nvSpPr>
        <p:spPr>
          <a:xfrm>
            <a:off x="1150216" y="1174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089F9698-4777-C943-84EC-138C9A39A44C}"/>
              </a:ext>
            </a:extLst>
          </p:cNvPr>
          <p:cNvSpPr>
            <a:spLocks noChangeAspect="1"/>
          </p:cNvSpPr>
          <p:nvPr/>
        </p:nvSpPr>
        <p:spPr>
          <a:xfrm>
            <a:off x="1761342" y="10963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BC20B29-A590-3544-AEDF-55811668C92D}"/>
              </a:ext>
            </a:extLst>
          </p:cNvPr>
          <p:cNvSpPr>
            <a:spLocks noChangeAspect="1"/>
          </p:cNvSpPr>
          <p:nvPr/>
        </p:nvSpPr>
        <p:spPr>
          <a:xfrm>
            <a:off x="1710130" y="265411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4BF1F693-A408-0E49-A018-8D678C63D3E9}"/>
              </a:ext>
            </a:extLst>
          </p:cNvPr>
          <p:cNvSpPr>
            <a:spLocks noChangeAspect="1"/>
          </p:cNvSpPr>
          <p:nvPr/>
        </p:nvSpPr>
        <p:spPr>
          <a:xfrm>
            <a:off x="1681662" y="369984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ED5E36C4-863A-894C-A19F-3D2D5D5F5409}"/>
              </a:ext>
            </a:extLst>
          </p:cNvPr>
          <p:cNvSpPr>
            <a:spLocks noChangeAspect="1"/>
          </p:cNvSpPr>
          <p:nvPr/>
        </p:nvSpPr>
        <p:spPr>
          <a:xfrm>
            <a:off x="6526202" y="103900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Rounded Rectangle 77">
            <a:extLst>
              <a:ext uri="{FF2B5EF4-FFF2-40B4-BE49-F238E27FC236}">
                <a16:creationId xmlns:a16="http://schemas.microsoft.com/office/drawing/2014/main" id="{8ACE7419-D50A-3541-89CB-299537819C66}"/>
              </a:ext>
            </a:extLst>
          </p:cNvPr>
          <p:cNvSpPr>
            <a:spLocks noChangeAspect="1"/>
          </p:cNvSpPr>
          <p:nvPr/>
        </p:nvSpPr>
        <p:spPr>
          <a:xfrm>
            <a:off x="6526202" y="34563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Rounded Rectangle 78">
            <a:extLst>
              <a:ext uri="{FF2B5EF4-FFF2-40B4-BE49-F238E27FC236}">
                <a16:creationId xmlns:a16="http://schemas.microsoft.com/office/drawing/2014/main" id="{596B8F60-2B65-9047-8534-24933C909629}"/>
              </a:ext>
            </a:extLst>
          </p:cNvPr>
          <p:cNvSpPr>
            <a:spLocks noChangeAspect="1"/>
          </p:cNvSpPr>
          <p:nvPr/>
        </p:nvSpPr>
        <p:spPr>
          <a:xfrm>
            <a:off x="1681662" y="470413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Tree>
    <p:extLst>
      <p:ext uri="{BB962C8B-B14F-4D97-AF65-F5344CB8AC3E}">
        <p14:creationId xmlns:p14="http://schemas.microsoft.com/office/powerpoint/2010/main" val="1244642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SDMs for now in the next phases there will be more data sources to the system including Data Warehouses, Data Lakes, File Systems and other third 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21572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08EC-D014-6311-F57F-6D7411443E65}"/>
              </a:ext>
            </a:extLst>
          </p:cNvPr>
          <p:cNvSpPr>
            <a:spLocks noGrp="1"/>
          </p:cNvSpPr>
          <p:nvPr>
            <p:ph type="title"/>
          </p:nvPr>
        </p:nvSpPr>
        <p:spPr>
          <a:xfrm>
            <a:off x="423595" y="289940"/>
            <a:ext cx="11344808" cy="304699"/>
          </a:xfrm>
        </p:spPr>
        <p:txBody>
          <a:bodyPr/>
          <a:lstStyle/>
          <a:p>
            <a:r>
              <a:rPr lang="en-US" dirty="0"/>
              <a:t>Rider Vehicle Tracking Enablement with IoT &amp; Telemetry</a:t>
            </a:r>
          </a:p>
        </p:txBody>
      </p:sp>
      <p:sp>
        <p:nvSpPr>
          <p:cNvPr id="3" name="Text Placeholder 2">
            <a:extLst>
              <a:ext uri="{FF2B5EF4-FFF2-40B4-BE49-F238E27FC236}">
                <a16:creationId xmlns:a16="http://schemas.microsoft.com/office/drawing/2014/main" id="{7F99D13A-8FB5-21D2-587F-99F458C7C04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A7B680F1-DA8B-5E51-A8D4-E2A02D863D73}"/>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1A7BF5AD-44FC-FFE4-72B1-69D544DBB9C9}"/>
              </a:ext>
            </a:extLst>
          </p:cNvPr>
          <p:cNvPicPr>
            <a:picLocks noChangeAspect="1"/>
          </p:cNvPicPr>
          <p:nvPr/>
        </p:nvPicPr>
        <p:blipFill>
          <a:blip r:embed="rId2"/>
          <a:stretch>
            <a:fillRect/>
          </a:stretch>
        </p:blipFill>
        <p:spPr>
          <a:xfrm>
            <a:off x="-1" y="1333499"/>
            <a:ext cx="12179805" cy="4770121"/>
          </a:xfrm>
          <a:prstGeom prst="rect">
            <a:avLst/>
          </a:prstGeom>
        </p:spPr>
      </p:pic>
    </p:spTree>
    <p:extLst>
      <p:ext uri="{BB962C8B-B14F-4D97-AF65-F5344CB8AC3E}">
        <p14:creationId xmlns:p14="http://schemas.microsoft.com/office/powerpoint/2010/main" val="2015612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agram&#10;&#10;Description automatically generated">
            <a:extLst>
              <a:ext uri="{FF2B5EF4-FFF2-40B4-BE49-F238E27FC236}">
                <a16:creationId xmlns:a16="http://schemas.microsoft.com/office/drawing/2014/main" id="{27756A21-CF11-7448-A89B-6F90ED28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549"/>
            <a:ext cx="7766156" cy="4190987"/>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 Speedup the APIs Using Akamai CDN</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894361" y="731764"/>
            <a:ext cx="4272144" cy="631381"/>
            <a:chOff x="7455580" y="4378620"/>
            <a:chExt cx="4296397" cy="631381"/>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3417872"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and Driver Mobile Application</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36535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layer contains six web based dashboards and UI with one driver mobile application which will be further connected either via Akamai CDN to speedup the API responses  or without CDN.</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13735" y="16239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29789" y="1623951"/>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29790" y="1889980"/>
            <a:ext cx="3856089" cy="3999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13735" y="254074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29789" y="2540744"/>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Platform - Production Subscription</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29790" y="2817406"/>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production subscription environment infrastructure setup will be responsible for the services the requests and executing the business logic and respond back to the requests.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13735" y="343604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29790" y="343604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29790" y="369144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External DB and storage which includes country wise DBs for now in the next phases there will be more data sources to the system including Data Warehouses, Data Lakes, File Systems and other third-party data sources.</a:t>
            </a:r>
          </a:p>
        </p:txBody>
      </p:sp>
      <p:sp>
        <p:nvSpPr>
          <p:cNvPr id="73" name="Rounded Rectangle 72">
            <a:extLst>
              <a:ext uri="{FF2B5EF4-FFF2-40B4-BE49-F238E27FC236}">
                <a16:creationId xmlns:a16="http://schemas.microsoft.com/office/drawing/2014/main" id="{D8F19FCA-63E6-7B49-B082-B491C8574B0B}"/>
              </a:ext>
            </a:extLst>
          </p:cNvPr>
          <p:cNvSpPr>
            <a:spLocks noChangeAspect="1"/>
          </p:cNvSpPr>
          <p:nvPr/>
        </p:nvSpPr>
        <p:spPr>
          <a:xfrm>
            <a:off x="905337" y="731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74" name="Rounded Rectangle 73">
            <a:extLst>
              <a:ext uri="{FF2B5EF4-FFF2-40B4-BE49-F238E27FC236}">
                <a16:creationId xmlns:a16="http://schemas.microsoft.com/office/drawing/2014/main" id="{43DB94E3-BAF3-034F-B49F-CA2D801173F4}"/>
              </a:ext>
            </a:extLst>
          </p:cNvPr>
          <p:cNvSpPr>
            <a:spLocks noChangeAspect="1"/>
          </p:cNvSpPr>
          <p:nvPr/>
        </p:nvSpPr>
        <p:spPr>
          <a:xfrm>
            <a:off x="1776132" y="17265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5" name="Rounded Rectangle 74">
            <a:extLst>
              <a:ext uri="{FF2B5EF4-FFF2-40B4-BE49-F238E27FC236}">
                <a16:creationId xmlns:a16="http://schemas.microsoft.com/office/drawing/2014/main" id="{13A80560-5A7F-9B42-ABA4-8F622EDC9792}"/>
              </a:ext>
            </a:extLst>
          </p:cNvPr>
          <p:cNvSpPr>
            <a:spLocks noChangeAspect="1"/>
          </p:cNvSpPr>
          <p:nvPr/>
        </p:nvSpPr>
        <p:spPr>
          <a:xfrm>
            <a:off x="2178846" y="19685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6" name="Rounded Rectangle 75">
            <a:extLst>
              <a:ext uri="{FF2B5EF4-FFF2-40B4-BE49-F238E27FC236}">
                <a16:creationId xmlns:a16="http://schemas.microsoft.com/office/drawing/2014/main" id="{10F1730D-2742-CC4E-B6C9-D53978202C5B}"/>
              </a:ext>
            </a:extLst>
          </p:cNvPr>
          <p:cNvSpPr>
            <a:spLocks noChangeAspect="1"/>
          </p:cNvSpPr>
          <p:nvPr/>
        </p:nvSpPr>
        <p:spPr>
          <a:xfrm>
            <a:off x="4183707" y="86676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7" name="Rounded Rectangle 76">
            <a:extLst>
              <a:ext uri="{FF2B5EF4-FFF2-40B4-BE49-F238E27FC236}">
                <a16:creationId xmlns:a16="http://schemas.microsoft.com/office/drawing/2014/main" id="{6CEB7E3B-FB34-1E44-957C-16B1B728EE32}"/>
              </a:ext>
            </a:extLst>
          </p:cNvPr>
          <p:cNvSpPr>
            <a:spLocks noChangeAspect="1"/>
          </p:cNvSpPr>
          <p:nvPr/>
        </p:nvSpPr>
        <p:spPr>
          <a:xfrm>
            <a:off x="7453040" y="77031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8" name="Text Placeholder 1">
            <a:extLst>
              <a:ext uri="{FF2B5EF4-FFF2-40B4-BE49-F238E27FC236}">
                <a16:creationId xmlns:a16="http://schemas.microsoft.com/office/drawing/2014/main" id="{525FA075-85D0-DC44-AE1B-423CBA4C3E02}"/>
              </a:ext>
            </a:extLst>
          </p:cNvPr>
          <p:cNvSpPr txBox="1">
            <a:spLocks/>
          </p:cNvSpPr>
          <p:nvPr/>
        </p:nvSpPr>
        <p:spPr>
          <a:xfrm>
            <a:off x="6907427" y="4435997"/>
            <a:ext cx="858729"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pPr>
            <a:r>
              <a:rPr lang="en-IN" sz="900" dirty="0"/>
              <a:t>External DB Systems</a:t>
            </a:r>
          </a:p>
        </p:txBody>
      </p:sp>
    </p:spTree>
    <p:extLst>
      <p:ext uri="{BB962C8B-B14F-4D97-AF65-F5344CB8AC3E}">
        <p14:creationId xmlns:p14="http://schemas.microsoft.com/office/powerpoint/2010/main" val="1983699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Azure API Management &amp; Gateways</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7919856" y="735735"/>
            <a:ext cx="4272144" cy="880515"/>
            <a:chOff x="7455580" y="4378620"/>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378620"/>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378620"/>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Dashboards with Real DOM</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644649"/>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ALMP system web based dashboard application which will be developed in </a:t>
              </a:r>
              <a:r>
                <a:rPr lang="en-IN" sz="900" b="0" dirty="0" err="1"/>
                <a:t>React.js</a:t>
              </a:r>
              <a:r>
                <a:rPr lang="en-IN" sz="900" b="0" dirty="0"/>
                <a:t>. The modules will be listed as Store Dashboard, Command Centre, Driver Management, Cashier Dashboard, Admin Dashboard and Analytics Dashboard.</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5754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7939230"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8355284" y="1526322"/>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Akamai Intelligent Platform (CDN)</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8355285" y="1792351"/>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Akamai Intelligent Platform will be responsible to manage various API challenges including latency, reliability traffic spikes for the heavy used servers running critical microservices.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7919856" y="22432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8335910" y="2230537"/>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Valid Client Application Request</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8335911" y="2507199"/>
            <a:ext cx="3856089" cy="22535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All the requests made via the application will be further validated via the API Management and API Gateways to check the trusted application requests.</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7939230" y="28464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8355284" y="2846437"/>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XSS Attack</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8355285" y="3123099"/>
            <a:ext cx="385608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By using the WAF for API Gateway APIs to protect from attacks such as SQL injection and Cross-Site Scripting (XSS). Additionally, we can filter web requests based on IP address, geographic area, request size, and/or string or regular expression patterns using the rules.</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7939230" y="365283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8355285" y="365283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Web Crawler/Scrapper</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8355285" y="3959035"/>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protect the assets from web crawlers and scrappers to scrap the data from the ALMP system API the application gateway security enhancements include TLS policy management and end-to-end TLS support. Application security is strengthened by WAF integration into Application Gateway.</a:t>
            </a:r>
          </a:p>
        </p:txBody>
      </p:sp>
      <p:pic>
        <p:nvPicPr>
          <p:cNvPr id="6" name="Picture 5" descr="Graphical user interface, application&#10;&#10;Description automatically generated">
            <a:extLst>
              <a:ext uri="{FF2B5EF4-FFF2-40B4-BE49-F238E27FC236}">
                <a16:creationId xmlns:a16="http://schemas.microsoft.com/office/drawing/2014/main" id="{4CB04566-8383-3849-9F3D-B8F4A2498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6372"/>
            <a:ext cx="7825239" cy="4515887"/>
          </a:xfrm>
          <a:prstGeom prst="rect">
            <a:avLst/>
          </a:prstGeom>
        </p:spPr>
      </p:pic>
      <p:sp>
        <p:nvSpPr>
          <p:cNvPr id="31" name="Rounded Rectangle 30">
            <a:extLst>
              <a:ext uri="{FF2B5EF4-FFF2-40B4-BE49-F238E27FC236}">
                <a16:creationId xmlns:a16="http://schemas.microsoft.com/office/drawing/2014/main" id="{FE78AB67-C740-D04D-B3DC-19A17F6A6E58}"/>
              </a:ext>
            </a:extLst>
          </p:cNvPr>
          <p:cNvSpPr>
            <a:spLocks noChangeAspect="1"/>
          </p:cNvSpPr>
          <p:nvPr/>
        </p:nvSpPr>
        <p:spPr>
          <a:xfrm>
            <a:off x="930050" y="99787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2" name="Rounded Rectangle 31">
            <a:extLst>
              <a:ext uri="{FF2B5EF4-FFF2-40B4-BE49-F238E27FC236}">
                <a16:creationId xmlns:a16="http://schemas.microsoft.com/office/drawing/2014/main" id="{315801A1-4F84-9642-B42B-5CC5C9A58827}"/>
              </a:ext>
            </a:extLst>
          </p:cNvPr>
          <p:cNvSpPr>
            <a:spLocks noChangeAspect="1"/>
          </p:cNvSpPr>
          <p:nvPr/>
        </p:nvSpPr>
        <p:spPr>
          <a:xfrm>
            <a:off x="1878056" y="81626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3" name="Rounded Rectangle 32">
            <a:extLst>
              <a:ext uri="{FF2B5EF4-FFF2-40B4-BE49-F238E27FC236}">
                <a16:creationId xmlns:a16="http://schemas.microsoft.com/office/drawing/2014/main" id="{FB68CA2D-DB4E-CF42-BAD7-AA63C94F94B8}"/>
              </a:ext>
            </a:extLst>
          </p:cNvPr>
          <p:cNvSpPr>
            <a:spLocks noChangeAspect="1"/>
          </p:cNvSpPr>
          <p:nvPr/>
        </p:nvSpPr>
        <p:spPr>
          <a:xfrm>
            <a:off x="1198526" y="301931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4" name="Rounded Rectangle 33">
            <a:extLst>
              <a:ext uri="{FF2B5EF4-FFF2-40B4-BE49-F238E27FC236}">
                <a16:creationId xmlns:a16="http://schemas.microsoft.com/office/drawing/2014/main" id="{0776EF4A-8987-0042-8B98-8500AA7E7890}"/>
              </a:ext>
            </a:extLst>
          </p:cNvPr>
          <p:cNvSpPr>
            <a:spLocks noChangeAspect="1"/>
          </p:cNvSpPr>
          <p:nvPr/>
        </p:nvSpPr>
        <p:spPr>
          <a:xfrm>
            <a:off x="2146532" y="42605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5" name="Rounded Rectangle 34">
            <a:extLst>
              <a:ext uri="{FF2B5EF4-FFF2-40B4-BE49-F238E27FC236}">
                <a16:creationId xmlns:a16="http://schemas.microsoft.com/office/drawing/2014/main" id="{A97FE62E-C5F1-C342-9C8D-4F5AC9BF8F5A}"/>
              </a:ext>
            </a:extLst>
          </p:cNvPr>
          <p:cNvSpPr>
            <a:spLocks noChangeAspect="1"/>
          </p:cNvSpPr>
          <p:nvPr/>
        </p:nvSpPr>
        <p:spPr>
          <a:xfrm>
            <a:off x="1408037" y="421578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6" name="Rounded Rectangle 35">
            <a:extLst>
              <a:ext uri="{FF2B5EF4-FFF2-40B4-BE49-F238E27FC236}">
                <a16:creationId xmlns:a16="http://schemas.microsoft.com/office/drawing/2014/main" id="{ACD1DC43-5996-B14E-9193-220FE17D9E08}"/>
              </a:ext>
            </a:extLst>
          </p:cNvPr>
          <p:cNvSpPr>
            <a:spLocks noChangeAspect="1"/>
          </p:cNvSpPr>
          <p:nvPr/>
        </p:nvSpPr>
        <p:spPr>
          <a:xfrm>
            <a:off x="179836" y="539574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37" name="Text Placeholder 1">
            <a:extLst>
              <a:ext uri="{FF2B5EF4-FFF2-40B4-BE49-F238E27FC236}">
                <a16:creationId xmlns:a16="http://schemas.microsoft.com/office/drawing/2014/main" id="{5722DDDA-0397-734F-857A-DBD4AABE3856}"/>
              </a:ext>
            </a:extLst>
          </p:cNvPr>
          <p:cNvSpPr txBox="1">
            <a:spLocks/>
          </p:cNvSpPr>
          <p:nvPr/>
        </p:nvSpPr>
        <p:spPr>
          <a:xfrm>
            <a:off x="595890" y="5395749"/>
            <a:ext cx="2871209"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Active Directory &amp; Key Vault</a:t>
            </a:r>
          </a:p>
        </p:txBody>
      </p:sp>
      <p:sp>
        <p:nvSpPr>
          <p:cNvPr id="38" name="Text Placeholder 1">
            <a:extLst>
              <a:ext uri="{FF2B5EF4-FFF2-40B4-BE49-F238E27FC236}">
                <a16:creationId xmlns:a16="http://schemas.microsoft.com/office/drawing/2014/main" id="{EEE4191D-8423-3043-8FDC-C7D587FF6427}"/>
              </a:ext>
            </a:extLst>
          </p:cNvPr>
          <p:cNvSpPr txBox="1">
            <a:spLocks/>
          </p:cNvSpPr>
          <p:nvPr/>
        </p:nvSpPr>
        <p:spPr>
          <a:xfrm>
            <a:off x="595891" y="565114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modules including drivers, admins, cashier etc will be authenticated via Azure AD with for securely storing and accessing secrets via key vault.</a:t>
            </a:r>
          </a:p>
        </p:txBody>
      </p:sp>
      <p:sp>
        <p:nvSpPr>
          <p:cNvPr id="39" name="Rounded Rectangle 38">
            <a:extLst>
              <a:ext uri="{FF2B5EF4-FFF2-40B4-BE49-F238E27FC236}">
                <a16:creationId xmlns:a16="http://schemas.microsoft.com/office/drawing/2014/main" id="{C3E18D5C-A366-9A44-82E5-C5864AAF5ED7}"/>
              </a:ext>
            </a:extLst>
          </p:cNvPr>
          <p:cNvSpPr>
            <a:spLocks noChangeAspect="1"/>
          </p:cNvSpPr>
          <p:nvPr/>
        </p:nvSpPr>
        <p:spPr>
          <a:xfrm>
            <a:off x="179836" y="619180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40" name="Text Placeholder 1">
            <a:extLst>
              <a:ext uri="{FF2B5EF4-FFF2-40B4-BE49-F238E27FC236}">
                <a16:creationId xmlns:a16="http://schemas.microsoft.com/office/drawing/2014/main" id="{9A792B60-0DC4-C54A-874B-CFB3F529E007}"/>
              </a:ext>
            </a:extLst>
          </p:cNvPr>
          <p:cNvSpPr txBox="1">
            <a:spLocks/>
          </p:cNvSpPr>
          <p:nvPr/>
        </p:nvSpPr>
        <p:spPr>
          <a:xfrm>
            <a:off x="595891" y="6191805"/>
            <a:ext cx="301742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Production Azure Kubernetes Services</a:t>
            </a:r>
          </a:p>
        </p:txBody>
      </p:sp>
      <p:sp>
        <p:nvSpPr>
          <p:cNvPr id="41" name="Text Placeholder 1">
            <a:extLst>
              <a:ext uri="{FF2B5EF4-FFF2-40B4-BE49-F238E27FC236}">
                <a16:creationId xmlns:a16="http://schemas.microsoft.com/office/drawing/2014/main" id="{27DA5190-81B4-BA40-A5DB-416B96530E86}"/>
              </a:ext>
            </a:extLst>
          </p:cNvPr>
          <p:cNvSpPr txBox="1">
            <a:spLocks/>
          </p:cNvSpPr>
          <p:nvPr/>
        </p:nvSpPr>
        <p:spPr>
          <a:xfrm>
            <a:off x="595891" y="644720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Production microservices layer hosted on production AKS with storage and DB and event streaming platform.</a:t>
            </a:r>
          </a:p>
        </p:txBody>
      </p:sp>
      <p:sp>
        <p:nvSpPr>
          <p:cNvPr id="42" name="Rounded Rectangle 41">
            <a:extLst>
              <a:ext uri="{FF2B5EF4-FFF2-40B4-BE49-F238E27FC236}">
                <a16:creationId xmlns:a16="http://schemas.microsoft.com/office/drawing/2014/main" id="{266127CA-6111-674D-8CA9-26521E2AF29A}"/>
              </a:ext>
            </a:extLst>
          </p:cNvPr>
          <p:cNvSpPr>
            <a:spLocks noChangeAspect="1"/>
          </p:cNvSpPr>
          <p:nvPr/>
        </p:nvSpPr>
        <p:spPr>
          <a:xfrm>
            <a:off x="4520132" y="53914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43" name="Text Placeholder 1">
            <a:extLst>
              <a:ext uri="{FF2B5EF4-FFF2-40B4-BE49-F238E27FC236}">
                <a16:creationId xmlns:a16="http://schemas.microsoft.com/office/drawing/2014/main" id="{6C5729A7-F73B-1040-ADB7-87BA7C999298}"/>
              </a:ext>
            </a:extLst>
          </p:cNvPr>
          <p:cNvSpPr txBox="1">
            <a:spLocks/>
          </p:cNvSpPr>
          <p:nvPr/>
        </p:nvSpPr>
        <p:spPr>
          <a:xfrm>
            <a:off x="4936187" y="53914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External DB and Storage</a:t>
            </a:r>
          </a:p>
        </p:txBody>
      </p:sp>
      <p:sp>
        <p:nvSpPr>
          <p:cNvPr id="44" name="Text Placeholder 1">
            <a:extLst>
              <a:ext uri="{FF2B5EF4-FFF2-40B4-BE49-F238E27FC236}">
                <a16:creationId xmlns:a16="http://schemas.microsoft.com/office/drawing/2014/main" id="{BE4919F8-519C-B644-B260-9590A39F2D84}"/>
              </a:ext>
            </a:extLst>
          </p:cNvPr>
          <p:cNvSpPr txBox="1">
            <a:spLocks/>
          </p:cNvSpPr>
          <p:nvPr/>
        </p:nvSpPr>
        <p:spPr>
          <a:xfrm>
            <a:off x="4936188" y="5646798"/>
            <a:ext cx="2889051" cy="8004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extern data sources which will be responsible to provide the real time data ingestion to the ALMP platform. The system is capable of handling the current data sources which is SDM via SDK and any other new system which may be planned in future by mapping the datasets via configurations.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7939230" y="444862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8355285" y="4448620"/>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API Management</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8355286" y="4704017"/>
            <a:ext cx="3537102" cy="62766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API Management will helps in meeting the challenges like abstract backend architecture diversity and complexity from API consumers, Securely expose services hosted, protect, accelerate, and observe APIs and enable API discovery and consumption by internal and external users.</a:t>
            </a:r>
          </a:p>
        </p:txBody>
      </p:sp>
      <p:sp>
        <p:nvSpPr>
          <p:cNvPr id="52" name="Rounded Rectangle 51">
            <a:extLst>
              <a:ext uri="{FF2B5EF4-FFF2-40B4-BE49-F238E27FC236}">
                <a16:creationId xmlns:a16="http://schemas.microsoft.com/office/drawing/2014/main" id="{603BE2C2-C163-1344-B193-EF24AB0C1B9F}"/>
              </a:ext>
            </a:extLst>
          </p:cNvPr>
          <p:cNvSpPr>
            <a:spLocks noChangeAspect="1"/>
          </p:cNvSpPr>
          <p:nvPr/>
        </p:nvSpPr>
        <p:spPr>
          <a:xfrm>
            <a:off x="2564378" y="15263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3" name="Rounded Rectangle 52">
            <a:extLst>
              <a:ext uri="{FF2B5EF4-FFF2-40B4-BE49-F238E27FC236}">
                <a16:creationId xmlns:a16="http://schemas.microsoft.com/office/drawing/2014/main" id="{52365E17-6036-4D46-94FF-B3BA1B7ADB48}"/>
              </a:ext>
            </a:extLst>
          </p:cNvPr>
          <p:cNvSpPr>
            <a:spLocks noChangeAspect="1"/>
          </p:cNvSpPr>
          <p:nvPr/>
        </p:nvSpPr>
        <p:spPr>
          <a:xfrm>
            <a:off x="2389697" y="2271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0" name="Rounded Rectangle 69">
            <a:extLst>
              <a:ext uri="{FF2B5EF4-FFF2-40B4-BE49-F238E27FC236}">
                <a16:creationId xmlns:a16="http://schemas.microsoft.com/office/drawing/2014/main" id="{05E247C3-30FE-B448-951D-6AF65DB0DBF9}"/>
              </a:ext>
            </a:extLst>
          </p:cNvPr>
          <p:cNvSpPr>
            <a:spLocks noChangeAspect="1"/>
          </p:cNvSpPr>
          <p:nvPr/>
        </p:nvSpPr>
        <p:spPr>
          <a:xfrm>
            <a:off x="7939229" y="533392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71" name="Text Placeholder 1">
            <a:extLst>
              <a:ext uri="{FF2B5EF4-FFF2-40B4-BE49-F238E27FC236}">
                <a16:creationId xmlns:a16="http://schemas.microsoft.com/office/drawing/2014/main" id="{D9F159BD-378C-9845-9575-2F6629B5CF5F}"/>
              </a:ext>
            </a:extLst>
          </p:cNvPr>
          <p:cNvSpPr txBox="1">
            <a:spLocks/>
          </p:cNvSpPr>
          <p:nvPr/>
        </p:nvSpPr>
        <p:spPr>
          <a:xfrm>
            <a:off x="8355284" y="5333921"/>
            <a:ext cx="337920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Application Gateway with WAF</a:t>
            </a:r>
          </a:p>
        </p:txBody>
      </p:sp>
      <p:sp>
        <p:nvSpPr>
          <p:cNvPr id="72" name="Text Placeholder 1">
            <a:extLst>
              <a:ext uri="{FF2B5EF4-FFF2-40B4-BE49-F238E27FC236}">
                <a16:creationId xmlns:a16="http://schemas.microsoft.com/office/drawing/2014/main" id="{ACBEF65B-47C8-C94D-BBD7-D4BBAFDB5A77}"/>
              </a:ext>
            </a:extLst>
          </p:cNvPr>
          <p:cNvSpPr txBox="1">
            <a:spLocks/>
          </p:cNvSpPr>
          <p:nvPr/>
        </p:nvSpPr>
        <p:spPr>
          <a:xfrm>
            <a:off x="8355284" y="5589317"/>
            <a:ext cx="3836715" cy="114914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Application Gateway operates as an application delivery controller (ADC). Creates custom rules to suit the needs of ALMP security rules. It monitors and logs all threat alerts. Validation of JWT token based on </a:t>
            </a:r>
            <a:r>
              <a:rPr lang="en-IN" sz="900" b="0" dirty="0" err="1"/>
              <a:t>oAuth</a:t>
            </a:r>
            <a:r>
              <a:rPr lang="en-IN" sz="900" b="0" dirty="0"/>
              <a:t> 2.0 authentication protocols standards. content-based Routing, ability to host multiple websites, and security enhancements. Azure Web Application Firewall (WAF) on Azure Front Door provides centralized protection for your web applications. WAF defends your web services against common exploits and vulnerabilities. </a:t>
            </a:r>
          </a:p>
        </p:txBody>
      </p:sp>
      <p:sp>
        <p:nvSpPr>
          <p:cNvPr id="84" name="Text Placeholder 1">
            <a:extLst>
              <a:ext uri="{FF2B5EF4-FFF2-40B4-BE49-F238E27FC236}">
                <a16:creationId xmlns:a16="http://schemas.microsoft.com/office/drawing/2014/main" id="{1209765A-1B1B-E340-8A16-1E7C09FA68FD}"/>
              </a:ext>
            </a:extLst>
          </p:cNvPr>
          <p:cNvSpPr txBox="1">
            <a:spLocks/>
          </p:cNvSpPr>
          <p:nvPr/>
        </p:nvSpPr>
        <p:spPr>
          <a:xfrm>
            <a:off x="4575997" y="546056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
        <p:nvSpPr>
          <p:cNvPr id="73" name="Rounded Rectangle 72">
            <a:extLst>
              <a:ext uri="{FF2B5EF4-FFF2-40B4-BE49-F238E27FC236}">
                <a16:creationId xmlns:a16="http://schemas.microsoft.com/office/drawing/2014/main" id="{08D56EED-6A5E-C8F3-8072-D56BBCFE804C}"/>
              </a:ext>
            </a:extLst>
          </p:cNvPr>
          <p:cNvSpPr>
            <a:spLocks noChangeAspect="1"/>
          </p:cNvSpPr>
          <p:nvPr/>
        </p:nvSpPr>
        <p:spPr>
          <a:xfrm>
            <a:off x="3613315" y="47995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76" name="Rounded Rectangle 75">
            <a:extLst>
              <a:ext uri="{FF2B5EF4-FFF2-40B4-BE49-F238E27FC236}">
                <a16:creationId xmlns:a16="http://schemas.microsoft.com/office/drawing/2014/main" id="{5D33F6B6-3AD9-64A4-40B3-2841F4038B31}"/>
              </a:ext>
            </a:extLst>
          </p:cNvPr>
          <p:cNvSpPr>
            <a:spLocks noChangeAspect="1"/>
          </p:cNvSpPr>
          <p:nvPr/>
        </p:nvSpPr>
        <p:spPr>
          <a:xfrm>
            <a:off x="6246475" y="213683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9</a:t>
            </a:r>
          </a:p>
        </p:txBody>
      </p:sp>
      <p:sp>
        <p:nvSpPr>
          <p:cNvPr id="77" name="Rounded Rectangle 76">
            <a:extLst>
              <a:ext uri="{FF2B5EF4-FFF2-40B4-BE49-F238E27FC236}">
                <a16:creationId xmlns:a16="http://schemas.microsoft.com/office/drawing/2014/main" id="{0F6A2600-2470-EEE3-DA2C-2E4362AC36B7}"/>
              </a:ext>
            </a:extLst>
          </p:cNvPr>
          <p:cNvSpPr>
            <a:spLocks noChangeAspect="1"/>
          </p:cNvSpPr>
          <p:nvPr/>
        </p:nvSpPr>
        <p:spPr>
          <a:xfrm>
            <a:off x="7259096" y="464946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
        <p:nvSpPr>
          <p:cNvPr id="78" name="Text Placeholder 1">
            <a:extLst>
              <a:ext uri="{FF2B5EF4-FFF2-40B4-BE49-F238E27FC236}">
                <a16:creationId xmlns:a16="http://schemas.microsoft.com/office/drawing/2014/main" id="{37D2163E-FDC7-C7B6-8F1E-4EB202D627BE}"/>
              </a:ext>
            </a:extLst>
          </p:cNvPr>
          <p:cNvSpPr txBox="1">
            <a:spLocks/>
          </p:cNvSpPr>
          <p:nvPr/>
        </p:nvSpPr>
        <p:spPr>
          <a:xfrm>
            <a:off x="7314961" y="4718620"/>
            <a:ext cx="370757" cy="27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1200" b="0" dirty="0"/>
              <a:t>10</a:t>
            </a:r>
          </a:p>
        </p:txBody>
      </p:sp>
    </p:spTree>
    <p:extLst>
      <p:ext uri="{BB962C8B-B14F-4D97-AF65-F5344CB8AC3E}">
        <p14:creationId xmlns:p14="http://schemas.microsoft.com/office/powerpoint/2010/main" val="20269001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(Plan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4" name="Picture 3" descr="Diagram&#10;&#10;Description automatically generated">
            <a:extLst>
              <a:ext uri="{FF2B5EF4-FFF2-40B4-BE49-F238E27FC236}">
                <a16:creationId xmlns:a16="http://schemas.microsoft.com/office/drawing/2014/main" id="{2FF357D7-F2EE-3249-92A3-A0C793566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52" y="646207"/>
            <a:ext cx="10720112" cy="4189369"/>
          </a:xfrm>
          <a:prstGeom prst="rect">
            <a:avLst/>
          </a:prstGeom>
        </p:spPr>
      </p:pic>
      <p:sp>
        <p:nvSpPr>
          <p:cNvPr id="51" name="Rounded Rectangle 50">
            <a:extLst>
              <a:ext uri="{FF2B5EF4-FFF2-40B4-BE49-F238E27FC236}">
                <a16:creationId xmlns:a16="http://schemas.microsoft.com/office/drawing/2014/main" id="{7B7E3E15-77FD-C411-3E9B-9FD3430FBD24}"/>
              </a:ext>
            </a:extLst>
          </p:cNvPr>
          <p:cNvSpPr>
            <a:spLocks noChangeAspect="1"/>
          </p:cNvSpPr>
          <p:nvPr/>
        </p:nvSpPr>
        <p:spPr>
          <a:xfrm>
            <a:off x="946143" y="143370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52" name="Rounded Rectangle 51">
            <a:extLst>
              <a:ext uri="{FF2B5EF4-FFF2-40B4-BE49-F238E27FC236}">
                <a16:creationId xmlns:a16="http://schemas.microsoft.com/office/drawing/2014/main" id="{CBCD95A6-46D2-2819-7F33-B3DC6D226C6A}"/>
              </a:ext>
            </a:extLst>
          </p:cNvPr>
          <p:cNvSpPr>
            <a:spLocks noChangeAspect="1"/>
          </p:cNvSpPr>
          <p:nvPr/>
        </p:nvSpPr>
        <p:spPr>
          <a:xfrm>
            <a:off x="3284103" y="16080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3" name="Rounded Rectangle 52">
            <a:extLst>
              <a:ext uri="{FF2B5EF4-FFF2-40B4-BE49-F238E27FC236}">
                <a16:creationId xmlns:a16="http://schemas.microsoft.com/office/drawing/2014/main" id="{71905102-ED7C-F0C4-4C92-50B0D92A9982}"/>
              </a:ext>
            </a:extLst>
          </p:cNvPr>
          <p:cNvSpPr>
            <a:spLocks noChangeAspect="1"/>
          </p:cNvSpPr>
          <p:nvPr/>
        </p:nvSpPr>
        <p:spPr>
          <a:xfrm>
            <a:off x="5889213" y="15947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4" name="Rounded Rectangle 53">
            <a:extLst>
              <a:ext uri="{FF2B5EF4-FFF2-40B4-BE49-F238E27FC236}">
                <a16:creationId xmlns:a16="http://schemas.microsoft.com/office/drawing/2014/main" id="{F9377437-AE38-7528-F6DA-88307AA439BC}"/>
              </a:ext>
            </a:extLst>
          </p:cNvPr>
          <p:cNvSpPr>
            <a:spLocks noChangeAspect="1"/>
          </p:cNvSpPr>
          <p:nvPr/>
        </p:nvSpPr>
        <p:spPr>
          <a:xfrm>
            <a:off x="5481456" y="96162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5" name="Rounded Rectangle 54">
            <a:extLst>
              <a:ext uri="{FF2B5EF4-FFF2-40B4-BE49-F238E27FC236}">
                <a16:creationId xmlns:a16="http://schemas.microsoft.com/office/drawing/2014/main" id="{53E76345-E0E4-B2DF-4827-065567096B29}"/>
              </a:ext>
            </a:extLst>
          </p:cNvPr>
          <p:cNvSpPr>
            <a:spLocks noChangeAspect="1"/>
          </p:cNvSpPr>
          <p:nvPr/>
        </p:nvSpPr>
        <p:spPr>
          <a:xfrm>
            <a:off x="3672937" y="984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56" name="Rounded Rectangle 55">
            <a:extLst>
              <a:ext uri="{FF2B5EF4-FFF2-40B4-BE49-F238E27FC236}">
                <a16:creationId xmlns:a16="http://schemas.microsoft.com/office/drawing/2014/main" id="{6D2DE9BC-C7AA-5373-C090-690CA46BBD29}"/>
              </a:ext>
            </a:extLst>
          </p:cNvPr>
          <p:cNvSpPr>
            <a:spLocks noChangeAspect="1"/>
          </p:cNvSpPr>
          <p:nvPr/>
        </p:nvSpPr>
        <p:spPr>
          <a:xfrm>
            <a:off x="4684920" y="25553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57" name="Rounded Rectangle 56">
            <a:extLst>
              <a:ext uri="{FF2B5EF4-FFF2-40B4-BE49-F238E27FC236}">
                <a16:creationId xmlns:a16="http://schemas.microsoft.com/office/drawing/2014/main" id="{B52C1B85-4548-9885-2C69-EFD260895455}"/>
              </a:ext>
            </a:extLst>
          </p:cNvPr>
          <p:cNvSpPr>
            <a:spLocks noChangeAspect="1"/>
          </p:cNvSpPr>
          <p:nvPr/>
        </p:nvSpPr>
        <p:spPr>
          <a:xfrm>
            <a:off x="4582639" y="363577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8" name="Rounded Rectangle 57">
            <a:extLst>
              <a:ext uri="{FF2B5EF4-FFF2-40B4-BE49-F238E27FC236}">
                <a16:creationId xmlns:a16="http://schemas.microsoft.com/office/drawing/2014/main" id="{6CB24A4F-2B6D-CC34-C261-1F0B0AA5F328}"/>
              </a:ext>
            </a:extLst>
          </p:cNvPr>
          <p:cNvSpPr>
            <a:spLocks noChangeAspect="1"/>
          </p:cNvSpPr>
          <p:nvPr/>
        </p:nvSpPr>
        <p:spPr>
          <a:xfrm>
            <a:off x="4575997" y="430971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5250433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(Dev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1317702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lstStyle/>
          <a:p>
            <a:r>
              <a:rPr lang="en-US" dirty="0"/>
              <a:t>Technical Architecture 2.0 – DevTest and DevOps for Microservices (Run Phase)</a:t>
            </a:r>
          </a:p>
        </p:txBody>
      </p:sp>
      <p:grpSp>
        <p:nvGrpSpPr>
          <p:cNvPr id="294" name="Group 293">
            <a:extLst>
              <a:ext uri="{FF2B5EF4-FFF2-40B4-BE49-F238E27FC236}">
                <a16:creationId xmlns:a16="http://schemas.microsoft.com/office/drawing/2014/main" id="{D71F62BE-703D-1E42-B3C6-0CF721295B32}"/>
              </a:ext>
            </a:extLst>
          </p:cNvPr>
          <p:cNvGrpSpPr/>
          <p:nvPr/>
        </p:nvGrpSpPr>
        <p:grpSpPr>
          <a:xfrm>
            <a:off x="41564" y="4914196"/>
            <a:ext cx="5439891" cy="880515"/>
            <a:chOff x="7455580" y="4503315"/>
            <a:chExt cx="4296397" cy="880515"/>
          </a:xfrm>
        </p:grpSpPr>
        <p:sp>
          <p:nvSpPr>
            <p:cNvPr id="295" name="Rounded Rectangle 294">
              <a:extLst>
                <a:ext uri="{FF2B5EF4-FFF2-40B4-BE49-F238E27FC236}">
                  <a16:creationId xmlns:a16="http://schemas.microsoft.com/office/drawing/2014/main" id="{FCFC0BD7-B438-0141-BC0A-2FBB8FFE6219}"/>
                </a:ext>
              </a:extLst>
            </p:cNvPr>
            <p:cNvSpPr>
              <a:spLocks noChangeAspect="1"/>
            </p:cNvSpPr>
            <p:nvPr/>
          </p:nvSpPr>
          <p:spPr>
            <a:xfrm>
              <a:off x="7455580" y="4503315"/>
              <a:ext cx="270000"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296" name="Text Placeholder 1">
              <a:extLst>
                <a:ext uri="{FF2B5EF4-FFF2-40B4-BE49-F238E27FC236}">
                  <a16:creationId xmlns:a16="http://schemas.microsoft.com/office/drawing/2014/main" id="{AF91CB96-8BC8-B243-91A3-064D15E74EA3}"/>
                </a:ext>
              </a:extLst>
            </p:cNvPr>
            <p:cNvSpPr txBox="1">
              <a:spLocks/>
            </p:cNvSpPr>
            <p:nvPr/>
          </p:nvSpPr>
          <p:spPr>
            <a:xfrm>
              <a:off x="7873996" y="4503315"/>
              <a:ext cx="2477253"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DevTest Labs</a:t>
              </a:r>
            </a:p>
          </p:txBody>
        </p:sp>
        <p:sp>
          <p:nvSpPr>
            <p:cNvPr id="297" name="Text Placeholder 1">
              <a:extLst>
                <a:ext uri="{FF2B5EF4-FFF2-40B4-BE49-F238E27FC236}">
                  <a16:creationId xmlns:a16="http://schemas.microsoft.com/office/drawing/2014/main" id="{0151B945-10CC-FD4E-B0F9-D55C6EAA17F2}"/>
                </a:ext>
              </a:extLst>
            </p:cNvPr>
            <p:cNvSpPr txBox="1">
              <a:spLocks/>
            </p:cNvSpPr>
            <p:nvPr/>
          </p:nvSpPr>
          <p:spPr>
            <a:xfrm>
              <a:off x="7873997" y="4769344"/>
              <a:ext cx="3877980"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Provides labs that have all the necessary tools and software to create environments. Developers can efficiently self-manage resources without waiting for approvals. With DevTest Labs, teams can control costs and regulate resources per lab, granting developers permission and flexibility to operate with the cost constraints.</a:t>
              </a:r>
            </a:p>
          </p:txBody>
        </p:sp>
      </p:gr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263" name="Rounded Rectangle 262">
            <a:extLst>
              <a:ext uri="{FF2B5EF4-FFF2-40B4-BE49-F238E27FC236}">
                <a16:creationId xmlns:a16="http://schemas.microsoft.com/office/drawing/2014/main" id="{3CD40C08-1F9C-1945-AC0E-E078D29F2B4A}"/>
              </a:ext>
            </a:extLst>
          </p:cNvPr>
          <p:cNvSpPr>
            <a:spLocks noChangeAspect="1"/>
          </p:cNvSpPr>
          <p:nvPr/>
        </p:nvSpPr>
        <p:spPr>
          <a:xfrm>
            <a:off x="60939" y="56632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264" name="Text Placeholder 1">
            <a:extLst>
              <a:ext uri="{FF2B5EF4-FFF2-40B4-BE49-F238E27FC236}">
                <a16:creationId xmlns:a16="http://schemas.microsoft.com/office/drawing/2014/main" id="{0EDFB75F-5FD8-E64B-A4F2-57EA3803DF4B}"/>
              </a:ext>
            </a:extLst>
          </p:cNvPr>
          <p:cNvSpPr txBox="1">
            <a:spLocks/>
          </p:cNvSpPr>
          <p:nvPr/>
        </p:nvSpPr>
        <p:spPr>
          <a:xfrm>
            <a:off x="476993" y="5663218"/>
            <a:ext cx="3050002"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Container Registry</a:t>
            </a:r>
          </a:p>
        </p:txBody>
      </p:sp>
      <p:sp>
        <p:nvSpPr>
          <p:cNvPr id="280" name="Text Placeholder 1">
            <a:extLst>
              <a:ext uri="{FF2B5EF4-FFF2-40B4-BE49-F238E27FC236}">
                <a16:creationId xmlns:a16="http://schemas.microsoft.com/office/drawing/2014/main" id="{D267ACD4-4CE1-7C4A-ACD4-6FB4DE07FE73}"/>
              </a:ext>
            </a:extLst>
          </p:cNvPr>
          <p:cNvSpPr txBox="1">
            <a:spLocks/>
          </p:cNvSpPr>
          <p:nvPr/>
        </p:nvSpPr>
        <p:spPr>
          <a:xfrm>
            <a:off x="476994" y="5929247"/>
            <a:ext cx="4476402" cy="42749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This will supports building, storing, and managing container images for ALMP modules and artifacts in private registries for all types of container deployments.</a:t>
            </a:r>
          </a:p>
        </p:txBody>
      </p:sp>
      <p:sp>
        <p:nvSpPr>
          <p:cNvPr id="283" name="Rounded Rectangle 282">
            <a:extLst>
              <a:ext uri="{FF2B5EF4-FFF2-40B4-BE49-F238E27FC236}">
                <a16:creationId xmlns:a16="http://schemas.microsoft.com/office/drawing/2014/main" id="{6B8D31E6-47F8-7A4F-82C8-063EE4C0F437}"/>
              </a:ext>
            </a:extLst>
          </p:cNvPr>
          <p:cNvSpPr>
            <a:spLocks noChangeAspect="1"/>
          </p:cNvSpPr>
          <p:nvPr/>
        </p:nvSpPr>
        <p:spPr>
          <a:xfrm>
            <a:off x="60939" y="627786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284" name="Text Placeholder 1">
            <a:extLst>
              <a:ext uri="{FF2B5EF4-FFF2-40B4-BE49-F238E27FC236}">
                <a16:creationId xmlns:a16="http://schemas.microsoft.com/office/drawing/2014/main" id="{9682F8EF-D3CB-9740-93CA-4B9A321FF16C}"/>
              </a:ext>
            </a:extLst>
          </p:cNvPr>
          <p:cNvSpPr txBox="1">
            <a:spLocks/>
          </p:cNvSpPr>
          <p:nvPr/>
        </p:nvSpPr>
        <p:spPr>
          <a:xfrm>
            <a:off x="476993" y="6277866"/>
            <a:ext cx="3398578"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GitHub Actions</a:t>
            </a:r>
          </a:p>
        </p:txBody>
      </p:sp>
      <p:sp>
        <p:nvSpPr>
          <p:cNvPr id="298" name="Text Placeholder 1">
            <a:extLst>
              <a:ext uri="{FF2B5EF4-FFF2-40B4-BE49-F238E27FC236}">
                <a16:creationId xmlns:a16="http://schemas.microsoft.com/office/drawing/2014/main" id="{C6CE4AEA-75DC-C443-AAE9-42F96DA74071}"/>
              </a:ext>
            </a:extLst>
          </p:cNvPr>
          <p:cNvSpPr txBox="1">
            <a:spLocks/>
          </p:cNvSpPr>
          <p:nvPr/>
        </p:nvSpPr>
        <p:spPr>
          <a:xfrm>
            <a:off x="476994" y="6554528"/>
            <a:ext cx="4382419" cy="6144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Builds the microservice container images and pushes them to Azure Container Registries and updates the latest tag of repositories for continuous integration (CI).</a:t>
            </a:r>
          </a:p>
        </p:txBody>
      </p:sp>
      <p:sp>
        <p:nvSpPr>
          <p:cNvPr id="299" name="Rounded Rectangle 298">
            <a:extLst>
              <a:ext uri="{FF2B5EF4-FFF2-40B4-BE49-F238E27FC236}">
                <a16:creationId xmlns:a16="http://schemas.microsoft.com/office/drawing/2014/main" id="{E1001096-E309-C84D-941A-2A32F59FAE00}"/>
              </a:ext>
            </a:extLst>
          </p:cNvPr>
          <p:cNvSpPr>
            <a:spLocks noChangeAspect="1"/>
          </p:cNvSpPr>
          <p:nvPr/>
        </p:nvSpPr>
        <p:spPr>
          <a:xfrm>
            <a:off x="5937238" y="495908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331" name="Text Placeholder 1">
            <a:extLst>
              <a:ext uri="{FF2B5EF4-FFF2-40B4-BE49-F238E27FC236}">
                <a16:creationId xmlns:a16="http://schemas.microsoft.com/office/drawing/2014/main" id="{50253651-3E39-3A4D-A194-8B26D2B675A6}"/>
              </a:ext>
            </a:extLst>
          </p:cNvPr>
          <p:cNvSpPr txBox="1">
            <a:spLocks/>
          </p:cNvSpPr>
          <p:nvPr/>
        </p:nvSpPr>
        <p:spPr>
          <a:xfrm>
            <a:off x="6353292" y="4959080"/>
            <a:ext cx="3050001"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Key Vault</a:t>
            </a:r>
          </a:p>
        </p:txBody>
      </p:sp>
      <p:sp>
        <p:nvSpPr>
          <p:cNvPr id="332" name="Text Placeholder 1">
            <a:extLst>
              <a:ext uri="{FF2B5EF4-FFF2-40B4-BE49-F238E27FC236}">
                <a16:creationId xmlns:a16="http://schemas.microsoft.com/office/drawing/2014/main" id="{02B82E09-EB7D-764A-B120-A37CEAE37886}"/>
              </a:ext>
            </a:extLst>
          </p:cNvPr>
          <p:cNvSpPr txBox="1">
            <a:spLocks/>
          </p:cNvSpPr>
          <p:nvPr/>
        </p:nvSpPr>
        <p:spPr>
          <a:xfrm>
            <a:off x="6353293" y="5235742"/>
            <a:ext cx="4938161" cy="3391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Securely stores and tightly controls access to secrets like API keys, passwords, and certificates used in ALMP platform.</a:t>
            </a:r>
          </a:p>
        </p:txBody>
      </p:sp>
      <p:sp>
        <p:nvSpPr>
          <p:cNvPr id="333" name="Rounded Rectangle 332">
            <a:extLst>
              <a:ext uri="{FF2B5EF4-FFF2-40B4-BE49-F238E27FC236}">
                <a16:creationId xmlns:a16="http://schemas.microsoft.com/office/drawing/2014/main" id="{9E1DB92B-3D12-F44B-8D19-800E5E6D464F}"/>
              </a:ext>
            </a:extLst>
          </p:cNvPr>
          <p:cNvSpPr>
            <a:spLocks noChangeAspect="1"/>
          </p:cNvSpPr>
          <p:nvPr/>
        </p:nvSpPr>
        <p:spPr>
          <a:xfrm>
            <a:off x="5937238" y="55495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334" name="Text Placeholder 1">
            <a:extLst>
              <a:ext uri="{FF2B5EF4-FFF2-40B4-BE49-F238E27FC236}">
                <a16:creationId xmlns:a16="http://schemas.microsoft.com/office/drawing/2014/main" id="{345E2D2A-218F-D04C-82D6-85D5690459CF}"/>
              </a:ext>
            </a:extLst>
          </p:cNvPr>
          <p:cNvSpPr txBox="1">
            <a:spLocks/>
          </p:cNvSpPr>
          <p:nvPr/>
        </p:nvSpPr>
        <p:spPr>
          <a:xfrm>
            <a:off x="6353293" y="55495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AD</a:t>
            </a:r>
          </a:p>
        </p:txBody>
      </p:sp>
      <p:sp>
        <p:nvSpPr>
          <p:cNvPr id="335" name="Text Placeholder 1">
            <a:extLst>
              <a:ext uri="{FF2B5EF4-FFF2-40B4-BE49-F238E27FC236}">
                <a16:creationId xmlns:a16="http://schemas.microsoft.com/office/drawing/2014/main" id="{F827D280-2E42-2947-BB04-43F70FE5BBB4}"/>
              </a:ext>
            </a:extLst>
          </p:cNvPr>
          <p:cNvSpPr txBox="1">
            <a:spLocks/>
          </p:cNvSpPr>
          <p:nvPr/>
        </p:nvSpPr>
        <p:spPr>
          <a:xfrm>
            <a:off x="6353293" y="5804975"/>
            <a:ext cx="5035143"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Azure Active Directory (Azure AD) enterprise identity platform provides single sign-on and multifactor authentication to govern user access. Azure role-based access control (Azure RBAC) restricts access to protected resources, preventing unauthorized or inadvertent modification of production resources.</a:t>
            </a:r>
          </a:p>
        </p:txBody>
      </p:sp>
      <p:sp>
        <p:nvSpPr>
          <p:cNvPr id="47" name="Rounded Rectangle 46">
            <a:extLst>
              <a:ext uri="{FF2B5EF4-FFF2-40B4-BE49-F238E27FC236}">
                <a16:creationId xmlns:a16="http://schemas.microsoft.com/office/drawing/2014/main" id="{9BD0F76F-0FAE-4847-9850-6A27C948E242}"/>
              </a:ext>
            </a:extLst>
          </p:cNvPr>
          <p:cNvSpPr>
            <a:spLocks noChangeAspect="1"/>
          </p:cNvSpPr>
          <p:nvPr/>
        </p:nvSpPr>
        <p:spPr>
          <a:xfrm>
            <a:off x="5937238" y="62818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8" name="Text Placeholder 1">
            <a:extLst>
              <a:ext uri="{FF2B5EF4-FFF2-40B4-BE49-F238E27FC236}">
                <a16:creationId xmlns:a16="http://schemas.microsoft.com/office/drawing/2014/main" id="{29BB0F0D-FA18-B942-B3FB-E4CF445EA7FD}"/>
              </a:ext>
            </a:extLst>
          </p:cNvPr>
          <p:cNvSpPr txBox="1">
            <a:spLocks/>
          </p:cNvSpPr>
          <p:nvPr/>
        </p:nvSpPr>
        <p:spPr>
          <a:xfrm>
            <a:off x="6353293" y="62818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Azure Monitor</a:t>
            </a:r>
          </a:p>
        </p:txBody>
      </p:sp>
      <p:sp>
        <p:nvSpPr>
          <p:cNvPr id="49" name="Text Placeholder 1">
            <a:extLst>
              <a:ext uri="{FF2B5EF4-FFF2-40B4-BE49-F238E27FC236}">
                <a16:creationId xmlns:a16="http://schemas.microsoft.com/office/drawing/2014/main" id="{B3B8EAEC-1E35-F54E-9CE4-EC53AB9B4BD8}"/>
              </a:ext>
            </a:extLst>
          </p:cNvPr>
          <p:cNvSpPr txBox="1">
            <a:spLocks/>
          </p:cNvSpPr>
          <p:nvPr/>
        </p:nvSpPr>
        <p:spPr>
          <a:xfrm>
            <a:off x="6353293" y="6537256"/>
            <a:ext cx="493816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Responsible to monitor both Production and DevTest environments. Azure monitor collects log data from VM operating systems and crash </a:t>
            </a:r>
            <a:r>
              <a:rPr lang="en-IN" sz="900" b="0" dirty="0" err="1"/>
              <a:t>dumpfiles</a:t>
            </a:r>
            <a:r>
              <a:rPr lang="en-IN" sz="900" b="0" dirty="0"/>
              <a:t>, and aggregates them for viewing in Microsoft Defender for Cloud.</a:t>
            </a:r>
          </a:p>
        </p:txBody>
      </p:sp>
      <p:pic>
        <p:nvPicPr>
          <p:cNvPr id="5" name="Picture 4" descr="Diagram&#10;&#10;Description automatically generated">
            <a:extLst>
              <a:ext uri="{FF2B5EF4-FFF2-40B4-BE49-F238E27FC236}">
                <a16:creationId xmlns:a16="http://schemas.microsoft.com/office/drawing/2014/main" id="{212129E1-B73F-001E-0441-2E38E7DD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207"/>
            <a:ext cx="12192000" cy="4189369"/>
          </a:xfrm>
          <a:prstGeom prst="rect">
            <a:avLst/>
          </a:prstGeom>
        </p:spPr>
      </p:pic>
    </p:spTree>
    <p:extLst>
      <p:ext uri="{BB962C8B-B14F-4D97-AF65-F5344CB8AC3E}">
        <p14:creationId xmlns:p14="http://schemas.microsoft.com/office/powerpoint/2010/main" val="3050140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59AE1A-8C39-3D1E-E455-4590D68C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 y="1164531"/>
            <a:ext cx="12138546" cy="2138835"/>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ALMP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647673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ALMP 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ALMP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with the ALMP will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ALMP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ALMP data pipeline this will be output as the batches of processed data and further will be stored to respective </a:t>
            </a:r>
            <a:r>
              <a:rPr lang="en-IN" sz="900" b="0" dirty="0" err="1"/>
              <a:t>DBs.</a:t>
            </a:r>
            <a:endParaRPr lang="en-IN" sz="900" b="0" dirty="0"/>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ALMP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Tree>
    <p:extLst>
      <p:ext uri="{BB962C8B-B14F-4D97-AF65-F5344CB8AC3E}">
        <p14:creationId xmlns:p14="http://schemas.microsoft.com/office/powerpoint/2010/main" val="33213247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 External Data Ingestion, ETL/ELT and Storage Strategies</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104487" y="498975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520542" y="4989755"/>
            <a:ext cx="3802076"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Data Ingestion &amp; Data Pre-Processing Pipeline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520542" y="524515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 pipeline design will be responsible for data processing and mapping various datasets for platform which is explained earlier to this slide in details.</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The data external data ingestion and pre-processing be done with the following data pipeline and after performing the ETL/ELT on data can be further stored with the respective databases: </a:t>
            </a:r>
          </a:p>
        </p:txBody>
      </p:sp>
      <p:pic>
        <p:nvPicPr>
          <p:cNvPr id="4" name="Picture 3" descr="Graphical user interface, application&#10;&#10;Description automatically generated">
            <a:extLst>
              <a:ext uri="{FF2B5EF4-FFF2-40B4-BE49-F238E27FC236}">
                <a16:creationId xmlns:a16="http://schemas.microsoft.com/office/drawing/2014/main" id="{57DB9591-B06B-8609-7D95-4B79E6D5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8981"/>
            <a:ext cx="12192000" cy="3731815"/>
          </a:xfrm>
          <a:prstGeom prst="rect">
            <a:avLst/>
          </a:prstGeom>
        </p:spPr>
      </p:pic>
      <p:sp>
        <p:nvSpPr>
          <p:cNvPr id="42" name="Rounded Rectangle 41">
            <a:extLst>
              <a:ext uri="{FF2B5EF4-FFF2-40B4-BE49-F238E27FC236}">
                <a16:creationId xmlns:a16="http://schemas.microsoft.com/office/drawing/2014/main" id="{C2B9B3A8-1836-6474-EB76-5428451E3D17}"/>
              </a:ext>
            </a:extLst>
          </p:cNvPr>
          <p:cNvSpPr>
            <a:spLocks noChangeAspect="1"/>
          </p:cNvSpPr>
          <p:nvPr/>
        </p:nvSpPr>
        <p:spPr>
          <a:xfrm>
            <a:off x="104487" y="558087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55" name="Text Placeholder 1">
            <a:extLst>
              <a:ext uri="{FF2B5EF4-FFF2-40B4-BE49-F238E27FC236}">
                <a16:creationId xmlns:a16="http://schemas.microsoft.com/office/drawing/2014/main" id="{00585DA5-7EBA-7D38-A58C-D9988F97DFA5}"/>
              </a:ext>
            </a:extLst>
          </p:cNvPr>
          <p:cNvSpPr txBox="1">
            <a:spLocks/>
          </p:cNvSpPr>
          <p:nvPr/>
        </p:nvSpPr>
        <p:spPr>
          <a:xfrm>
            <a:off x="520542" y="558087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56" name="Text Placeholder 1">
            <a:extLst>
              <a:ext uri="{FF2B5EF4-FFF2-40B4-BE49-F238E27FC236}">
                <a16:creationId xmlns:a16="http://schemas.microsoft.com/office/drawing/2014/main" id="{F1AC1FCF-80A2-D037-107E-14E94581DEA8}"/>
              </a:ext>
            </a:extLst>
          </p:cNvPr>
          <p:cNvSpPr txBox="1">
            <a:spLocks/>
          </p:cNvSpPr>
          <p:nvPr/>
        </p:nvSpPr>
        <p:spPr>
          <a:xfrm>
            <a:off x="520542" y="583627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 received from the external sources will be ingested to the data pipeline for further processing and mapping.</a:t>
            </a:r>
          </a:p>
        </p:txBody>
      </p:sp>
      <p:sp>
        <p:nvSpPr>
          <p:cNvPr id="57" name="Rounded Rectangle 56">
            <a:extLst>
              <a:ext uri="{FF2B5EF4-FFF2-40B4-BE49-F238E27FC236}">
                <a16:creationId xmlns:a16="http://schemas.microsoft.com/office/drawing/2014/main" id="{55250EEA-9546-005E-250E-07EE9BACF0A4}"/>
              </a:ext>
            </a:extLst>
          </p:cNvPr>
          <p:cNvSpPr>
            <a:spLocks noChangeAspect="1"/>
          </p:cNvSpPr>
          <p:nvPr/>
        </p:nvSpPr>
        <p:spPr>
          <a:xfrm>
            <a:off x="104487" y="617199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70" name="Text Placeholder 1">
            <a:extLst>
              <a:ext uri="{FF2B5EF4-FFF2-40B4-BE49-F238E27FC236}">
                <a16:creationId xmlns:a16="http://schemas.microsoft.com/office/drawing/2014/main" id="{2E6D10EA-24F0-4465-3ACB-D415CF59C182}"/>
              </a:ext>
            </a:extLst>
          </p:cNvPr>
          <p:cNvSpPr txBox="1">
            <a:spLocks/>
          </p:cNvSpPr>
          <p:nvPr/>
        </p:nvSpPr>
        <p:spPr>
          <a:xfrm>
            <a:off x="520542" y="617199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1" name="Text Placeholder 1">
            <a:extLst>
              <a:ext uri="{FF2B5EF4-FFF2-40B4-BE49-F238E27FC236}">
                <a16:creationId xmlns:a16="http://schemas.microsoft.com/office/drawing/2014/main" id="{4915F467-3116-A493-1621-AEEA757BB7FC}"/>
              </a:ext>
            </a:extLst>
          </p:cNvPr>
          <p:cNvSpPr txBox="1">
            <a:spLocks/>
          </p:cNvSpPr>
          <p:nvPr/>
        </p:nvSpPr>
        <p:spPr>
          <a:xfrm>
            <a:off x="520542" y="6427392"/>
            <a:ext cx="5427879"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Once the real time data received in high volume and processed via the data pipeline this will be output as the batches of processed data and further will be stored to respective databases</a:t>
            </a:r>
          </a:p>
        </p:txBody>
      </p:sp>
      <p:sp>
        <p:nvSpPr>
          <p:cNvPr id="72" name="Rounded Rectangle 71">
            <a:extLst>
              <a:ext uri="{FF2B5EF4-FFF2-40B4-BE49-F238E27FC236}">
                <a16:creationId xmlns:a16="http://schemas.microsoft.com/office/drawing/2014/main" id="{27EC74AE-3652-C130-7BAA-B4A4700A9868}"/>
              </a:ext>
            </a:extLst>
          </p:cNvPr>
          <p:cNvSpPr>
            <a:spLocks noChangeAspect="1"/>
          </p:cNvSpPr>
          <p:nvPr/>
        </p:nvSpPr>
        <p:spPr>
          <a:xfrm>
            <a:off x="6096000" y="500435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73" name="Text Placeholder 1">
            <a:extLst>
              <a:ext uri="{FF2B5EF4-FFF2-40B4-BE49-F238E27FC236}">
                <a16:creationId xmlns:a16="http://schemas.microsoft.com/office/drawing/2014/main" id="{B13D4ED9-980D-DBE6-F307-5A2B4BBAC7C6}"/>
              </a:ext>
            </a:extLst>
          </p:cNvPr>
          <p:cNvSpPr txBox="1">
            <a:spLocks/>
          </p:cNvSpPr>
          <p:nvPr/>
        </p:nvSpPr>
        <p:spPr>
          <a:xfrm>
            <a:off x="6512055" y="500435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BRONZE - Database</a:t>
            </a:r>
          </a:p>
        </p:txBody>
      </p:sp>
      <p:sp>
        <p:nvSpPr>
          <p:cNvPr id="74" name="Text Placeholder 1">
            <a:extLst>
              <a:ext uri="{FF2B5EF4-FFF2-40B4-BE49-F238E27FC236}">
                <a16:creationId xmlns:a16="http://schemas.microsoft.com/office/drawing/2014/main" id="{44FC7CC9-11A8-24CB-32CB-C7115787AC1A}"/>
              </a:ext>
            </a:extLst>
          </p:cNvPr>
          <p:cNvSpPr txBox="1">
            <a:spLocks/>
          </p:cNvSpPr>
          <p:nvPr/>
        </p:nvSpPr>
        <p:spPr>
          <a:xfrm>
            <a:off x="6512055" y="525975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to store the raw data ingestion and historical dataset collections. This may include critical information which needs to be further processed for anonymization, masking and other data security metrices as per the data privacy policy decided by the government.</a:t>
            </a:r>
          </a:p>
        </p:txBody>
      </p:sp>
      <p:sp>
        <p:nvSpPr>
          <p:cNvPr id="75" name="Rounded Rectangle 74">
            <a:extLst>
              <a:ext uri="{FF2B5EF4-FFF2-40B4-BE49-F238E27FC236}">
                <a16:creationId xmlns:a16="http://schemas.microsoft.com/office/drawing/2014/main" id="{8EADF759-2FFB-B08F-23A7-766097D71879}"/>
              </a:ext>
            </a:extLst>
          </p:cNvPr>
          <p:cNvSpPr>
            <a:spLocks noChangeAspect="1"/>
          </p:cNvSpPr>
          <p:nvPr/>
        </p:nvSpPr>
        <p:spPr>
          <a:xfrm>
            <a:off x="6096000" y="559547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6" name="Text Placeholder 1">
            <a:extLst>
              <a:ext uri="{FF2B5EF4-FFF2-40B4-BE49-F238E27FC236}">
                <a16:creationId xmlns:a16="http://schemas.microsoft.com/office/drawing/2014/main" id="{59B8845D-C7E1-3E55-CD18-437AF7849FF9}"/>
              </a:ext>
            </a:extLst>
          </p:cNvPr>
          <p:cNvSpPr txBox="1">
            <a:spLocks/>
          </p:cNvSpPr>
          <p:nvPr/>
        </p:nvSpPr>
        <p:spPr>
          <a:xfrm>
            <a:off x="6512055" y="559547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SILVER - Database</a:t>
            </a:r>
          </a:p>
        </p:txBody>
      </p:sp>
      <p:sp>
        <p:nvSpPr>
          <p:cNvPr id="77" name="Text Placeholder 1">
            <a:extLst>
              <a:ext uri="{FF2B5EF4-FFF2-40B4-BE49-F238E27FC236}">
                <a16:creationId xmlns:a16="http://schemas.microsoft.com/office/drawing/2014/main" id="{91875A02-4834-B7F5-8A69-636229DD3269}"/>
              </a:ext>
            </a:extLst>
          </p:cNvPr>
          <p:cNvSpPr txBox="1">
            <a:spLocks/>
          </p:cNvSpPr>
          <p:nvPr/>
        </p:nvSpPr>
        <p:spPr>
          <a:xfrm>
            <a:off x="6512055" y="585087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for storing the filtered, cleaned and augmented datasets which was received from the external partners to further process the data for Last Mile Delivery.</a:t>
            </a:r>
          </a:p>
        </p:txBody>
      </p:sp>
      <p:sp>
        <p:nvSpPr>
          <p:cNvPr id="78" name="Rounded Rectangle 77">
            <a:extLst>
              <a:ext uri="{FF2B5EF4-FFF2-40B4-BE49-F238E27FC236}">
                <a16:creationId xmlns:a16="http://schemas.microsoft.com/office/drawing/2014/main" id="{305FD250-D165-A5F4-18E6-91D62FF8789A}"/>
              </a:ext>
            </a:extLst>
          </p:cNvPr>
          <p:cNvSpPr>
            <a:spLocks noChangeAspect="1"/>
          </p:cNvSpPr>
          <p:nvPr/>
        </p:nvSpPr>
        <p:spPr>
          <a:xfrm>
            <a:off x="6096000" y="61865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79" name="Text Placeholder 1">
            <a:extLst>
              <a:ext uri="{FF2B5EF4-FFF2-40B4-BE49-F238E27FC236}">
                <a16:creationId xmlns:a16="http://schemas.microsoft.com/office/drawing/2014/main" id="{8E735B9D-E196-EB93-0719-8D34E789B64E}"/>
              </a:ext>
            </a:extLst>
          </p:cNvPr>
          <p:cNvSpPr txBox="1">
            <a:spLocks/>
          </p:cNvSpPr>
          <p:nvPr/>
        </p:nvSpPr>
        <p:spPr>
          <a:xfrm>
            <a:off x="6512055" y="618659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GOLD - Database</a:t>
            </a:r>
          </a:p>
        </p:txBody>
      </p:sp>
      <p:sp>
        <p:nvSpPr>
          <p:cNvPr id="80" name="Text Placeholder 1">
            <a:extLst>
              <a:ext uri="{FF2B5EF4-FFF2-40B4-BE49-F238E27FC236}">
                <a16:creationId xmlns:a16="http://schemas.microsoft.com/office/drawing/2014/main" id="{839C0063-E7C7-FC19-BD32-38AC588DAD55}"/>
              </a:ext>
            </a:extLst>
          </p:cNvPr>
          <p:cNvSpPr txBox="1">
            <a:spLocks/>
          </p:cNvSpPr>
          <p:nvPr/>
        </p:nvSpPr>
        <p:spPr>
          <a:xfrm>
            <a:off x="6512055" y="6441995"/>
            <a:ext cx="5575458" cy="41948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database will be responsible most useful business level aggregates datasets to further utilized by the platform for various layers.</a:t>
            </a:r>
          </a:p>
        </p:txBody>
      </p:sp>
      <p:sp>
        <p:nvSpPr>
          <p:cNvPr id="81" name="Rounded Rectangle 80">
            <a:extLst>
              <a:ext uri="{FF2B5EF4-FFF2-40B4-BE49-F238E27FC236}">
                <a16:creationId xmlns:a16="http://schemas.microsoft.com/office/drawing/2014/main" id="{6BCEAAA9-987F-07E7-996B-7E10C6E598E6}"/>
              </a:ext>
            </a:extLst>
          </p:cNvPr>
          <p:cNvSpPr>
            <a:spLocks noChangeAspect="1"/>
          </p:cNvSpPr>
          <p:nvPr/>
        </p:nvSpPr>
        <p:spPr>
          <a:xfrm>
            <a:off x="76459" y="141358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82" name="Rounded Rectangle 81">
            <a:extLst>
              <a:ext uri="{FF2B5EF4-FFF2-40B4-BE49-F238E27FC236}">
                <a16:creationId xmlns:a16="http://schemas.microsoft.com/office/drawing/2014/main" id="{C66034C0-8AE9-62EE-55EC-D9327CCB7137}"/>
              </a:ext>
            </a:extLst>
          </p:cNvPr>
          <p:cNvSpPr>
            <a:spLocks noChangeAspect="1"/>
          </p:cNvSpPr>
          <p:nvPr/>
        </p:nvSpPr>
        <p:spPr>
          <a:xfrm>
            <a:off x="42401" y="31121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83" name="Rounded Rectangle 82">
            <a:extLst>
              <a:ext uri="{FF2B5EF4-FFF2-40B4-BE49-F238E27FC236}">
                <a16:creationId xmlns:a16="http://schemas.microsoft.com/office/drawing/2014/main" id="{51585909-D63F-0316-BE6A-DF9F8C907012}"/>
              </a:ext>
            </a:extLst>
          </p:cNvPr>
          <p:cNvSpPr>
            <a:spLocks noChangeAspect="1"/>
          </p:cNvSpPr>
          <p:nvPr/>
        </p:nvSpPr>
        <p:spPr>
          <a:xfrm>
            <a:off x="11343994" y="3024000"/>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84" name="Rounded Rectangle 83">
            <a:extLst>
              <a:ext uri="{FF2B5EF4-FFF2-40B4-BE49-F238E27FC236}">
                <a16:creationId xmlns:a16="http://schemas.microsoft.com/office/drawing/2014/main" id="{BF2884E1-7C63-4191-1C33-C1C2FD6F025F}"/>
              </a:ext>
            </a:extLst>
          </p:cNvPr>
          <p:cNvSpPr>
            <a:spLocks noChangeAspect="1"/>
          </p:cNvSpPr>
          <p:nvPr/>
        </p:nvSpPr>
        <p:spPr>
          <a:xfrm>
            <a:off x="3846576" y="357179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85" name="Rounded Rectangle 84">
            <a:extLst>
              <a:ext uri="{FF2B5EF4-FFF2-40B4-BE49-F238E27FC236}">
                <a16:creationId xmlns:a16="http://schemas.microsoft.com/office/drawing/2014/main" id="{5894DC91-1ED6-C543-675D-955E3756F982}"/>
              </a:ext>
            </a:extLst>
          </p:cNvPr>
          <p:cNvSpPr>
            <a:spLocks noChangeAspect="1"/>
          </p:cNvSpPr>
          <p:nvPr/>
        </p:nvSpPr>
        <p:spPr>
          <a:xfrm>
            <a:off x="4054142" y="398820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86" name="Rounded Rectangle 85">
            <a:extLst>
              <a:ext uri="{FF2B5EF4-FFF2-40B4-BE49-F238E27FC236}">
                <a16:creationId xmlns:a16="http://schemas.microsoft.com/office/drawing/2014/main" id="{8EB1374E-D395-13A9-C0E5-5BB0B44AFA87}"/>
              </a:ext>
            </a:extLst>
          </p:cNvPr>
          <p:cNvSpPr>
            <a:spLocks noChangeAspect="1"/>
          </p:cNvSpPr>
          <p:nvPr/>
        </p:nvSpPr>
        <p:spPr>
          <a:xfrm>
            <a:off x="4164248" y="440140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5" name="Arrow: Right 4">
            <a:extLst>
              <a:ext uri="{FF2B5EF4-FFF2-40B4-BE49-F238E27FC236}">
                <a16:creationId xmlns:a16="http://schemas.microsoft.com/office/drawing/2014/main" id="{23A1990A-BDFE-3F01-48F9-B4AEB2DA83B5}"/>
              </a:ext>
            </a:extLst>
          </p:cNvPr>
          <p:cNvSpPr/>
          <p:nvPr/>
        </p:nvSpPr>
        <p:spPr>
          <a:xfrm>
            <a:off x="9925050" y="1089531"/>
            <a:ext cx="314325"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943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F20F632-CBEE-F5FD-A972-E4A68CFC7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6" y="1246394"/>
            <a:ext cx="12171374" cy="2124520"/>
          </a:xfrm>
          <a:prstGeom prst="rect">
            <a:avLst/>
          </a:prstGeom>
        </p:spPr>
      </p:pic>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(Open Source) – Real Time Event Streaming Solution</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2" name="Rounded Rectangle 31">
            <a:extLst>
              <a:ext uri="{FF2B5EF4-FFF2-40B4-BE49-F238E27FC236}">
                <a16:creationId xmlns:a16="http://schemas.microsoft.com/office/drawing/2014/main" id="{905EDE40-EB6C-AEF9-B992-8DB8C3AC9688}"/>
              </a:ext>
            </a:extLst>
          </p:cNvPr>
          <p:cNvSpPr>
            <a:spLocks noChangeAspect="1"/>
          </p:cNvSpPr>
          <p:nvPr/>
        </p:nvSpPr>
        <p:spPr>
          <a:xfrm>
            <a:off x="424021" y="372860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33" name="Text Placeholder 1">
            <a:extLst>
              <a:ext uri="{FF2B5EF4-FFF2-40B4-BE49-F238E27FC236}">
                <a16:creationId xmlns:a16="http://schemas.microsoft.com/office/drawing/2014/main" id="{5ADA7A12-2A54-3C3D-6DF5-96FBA29A6AB6}"/>
              </a:ext>
            </a:extLst>
          </p:cNvPr>
          <p:cNvSpPr txBox="1">
            <a:spLocks/>
          </p:cNvSpPr>
          <p:nvPr/>
        </p:nvSpPr>
        <p:spPr>
          <a:xfrm>
            <a:off x="840076" y="372860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4" name="Text Placeholder 1">
            <a:extLst>
              <a:ext uri="{FF2B5EF4-FFF2-40B4-BE49-F238E27FC236}">
                <a16:creationId xmlns:a16="http://schemas.microsoft.com/office/drawing/2014/main" id="{56921E17-6318-6F3E-6180-8E60985C53B1}"/>
              </a:ext>
            </a:extLst>
          </p:cNvPr>
          <p:cNvSpPr txBox="1">
            <a:spLocks/>
          </p:cNvSpPr>
          <p:nvPr/>
        </p:nvSpPr>
        <p:spPr>
          <a:xfrm>
            <a:off x="840076" y="3983998"/>
            <a:ext cx="5422179" cy="59455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The raw dataset received in the platform via various external data sources. With the on-premise SDM via SDK data can be received and sent to the data pipeline for further processing. For real time and quick processing data producer will further trigger to initiate the processes required quick handling data.</a:t>
            </a:r>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46997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469971"/>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 Streaming Source</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4725368"/>
            <a:ext cx="3856089" cy="29769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streams the data in to the Spark by using the Kafka high level consumer API.</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097659"/>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097659"/>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Input Stream Data</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5353056"/>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Kafka continuously receive data using High Level API.</a:t>
            </a:r>
          </a:p>
        </p:txBody>
      </p:sp>
      <p:sp>
        <p:nvSpPr>
          <p:cNvPr id="44" name="Rounded Rectangle 43">
            <a:extLst>
              <a:ext uri="{FF2B5EF4-FFF2-40B4-BE49-F238E27FC236}">
                <a16:creationId xmlns:a16="http://schemas.microsoft.com/office/drawing/2014/main" id="{33BCA425-CEC9-6E03-31B9-AAE788A6C8F3}"/>
              </a:ext>
            </a:extLst>
          </p:cNvPr>
          <p:cNvSpPr>
            <a:spLocks noChangeAspect="1"/>
          </p:cNvSpPr>
          <p:nvPr/>
        </p:nvSpPr>
        <p:spPr>
          <a:xfrm>
            <a:off x="443028" y="55972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45" name="Text Placeholder 1">
            <a:extLst>
              <a:ext uri="{FF2B5EF4-FFF2-40B4-BE49-F238E27FC236}">
                <a16:creationId xmlns:a16="http://schemas.microsoft.com/office/drawing/2014/main" id="{B0A260B1-D372-81FB-2361-BBE12DB92AA2}"/>
              </a:ext>
            </a:extLst>
          </p:cNvPr>
          <p:cNvSpPr txBox="1">
            <a:spLocks/>
          </p:cNvSpPr>
          <p:nvPr/>
        </p:nvSpPr>
        <p:spPr>
          <a:xfrm>
            <a:off x="859083" y="55972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Zookeeper</a:t>
            </a:r>
          </a:p>
        </p:txBody>
      </p:sp>
      <p:sp>
        <p:nvSpPr>
          <p:cNvPr id="46" name="Text Placeholder 1">
            <a:extLst>
              <a:ext uri="{FF2B5EF4-FFF2-40B4-BE49-F238E27FC236}">
                <a16:creationId xmlns:a16="http://schemas.microsoft.com/office/drawing/2014/main" id="{9E85FC2B-A9F6-6B8D-0478-5E1B82C3F484}"/>
              </a:ext>
            </a:extLst>
          </p:cNvPr>
          <p:cNvSpPr txBox="1">
            <a:spLocks/>
          </p:cNvSpPr>
          <p:nvPr/>
        </p:nvSpPr>
        <p:spPr>
          <a:xfrm>
            <a:off x="859083" y="5852624"/>
            <a:ext cx="512608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Executor receive updates offsets in Zookeeper.</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424021" y="607058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840076" y="607058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Spark</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840076" y="6325980"/>
            <a:ext cx="5533015"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Streaming driver launch jobs on data to executor’s receiver which further save data and updates in Zookeeper and continuously receive data using APIs.</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502812" y="3654063"/>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6918867" y="3654063"/>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Kudu</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6918867" y="3909460"/>
            <a:ext cx="4849112"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Spark handles ingest and transformation of streaming data (from Kafka in this case) while Kudu provides a fast storage layer which buffers data in memory and flushes it to disk.</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data ingestion and data pre-processing requirements. The high level workflow can be visualize as below: </a:t>
            </a:r>
          </a:p>
        </p:txBody>
      </p:sp>
      <p:sp>
        <p:nvSpPr>
          <p:cNvPr id="64" name="Rounded Rectangle 63">
            <a:extLst>
              <a:ext uri="{FF2B5EF4-FFF2-40B4-BE49-F238E27FC236}">
                <a16:creationId xmlns:a16="http://schemas.microsoft.com/office/drawing/2014/main" id="{B5952F82-0052-E584-1FA2-93353A2AD98E}"/>
              </a:ext>
            </a:extLst>
          </p:cNvPr>
          <p:cNvSpPr>
            <a:spLocks noChangeAspect="1"/>
          </p:cNvSpPr>
          <p:nvPr/>
        </p:nvSpPr>
        <p:spPr>
          <a:xfrm>
            <a:off x="63914" y="299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1</a:t>
            </a:r>
          </a:p>
        </p:txBody>
      </p:sp>
      <p:sp>
        <p:nvSpPr>
          <p:cNvPr id="65" name="Rounded Rectangle 64">
            <a:extLst>
              <a:ext uri="{FF2B5EF4-FFF2-40B4-BE49-F238E27FC236}">
                <a16:creationId xmlns:a16="http://schemas.microsoft.com/office/drawing/2014/main" id="{B40DA295-C788-75DC-B0E3-1B50392EAF96}"/>
              </a:ext>
            </a:extLst>
          </p:cNvPr>
          <p:cNvSpPr>
            <a:spLocks noChangeAspect="1"/>
          </p:cNvSpPr>
          <p:nvPr/>
        </p:nvSpPr>
        <p:spPr>
          <a:xfrm>
            <a:off x="1758010" y="281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66" name="Rounded Rectangle 65">
            <a:extLst>
              <a:ext uri="{FF2B5EF4-FFF2-40B4-BE49-F238E27FC236}">
                <a16:creationId xmlns:a16="http://schemas.microsoft.com/office/drawing/2014/main" id="{4F781B3B-39C8-DC15-E6DB-15168C7779D1}"/>
              </a:ext>
            </a:extLst>
          </p:cNvPr>
          <p:cNvSpPr>
            <a:spLocks noChangeAspect="1"/>
          </p:cNvSpPr>
          <p:nvPr/>
        </p:nvSpPr>
        <p:spPr>
          <a:xfrm>
            <a:off x="3462745" y="173474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67" name="Rounded Rectangle 66">
            <a:extLst>
              <a:ext uri="{FF2B5EF4-FFF2-40B4-BE49-F238E27FC236}">
                <a16:creationId xmlns:a16="http://schemas.microsoft.com/office/drawing/2014/main" id="{C63263B5-6E95-1A9E-56F9-4217D17D6A51}"/>
              </a:ext>
            </a:extLst>
          </p:cNvPr>
          <p:cNvSpPr>
            <a:spLocks noChangeAspect="1"/>
          </p:cNvSpPr>
          <p:nvPr/>
        </p:nvSpPr>
        <p:spPr>
          <a:xfrm>
            <a:off x="3001320" y="2855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4</a:t>
            </a:r>
          </a:p>
        </p:txBody>
      </p:sp>
      <p:sp>
        <p:nvSpPr>
          <p:cNvPr id="68" name="Rounded Rectangle 67">
            <a:extLst>
              <a:ext uri="{FF2B5EF4-FFF2-40B4-BE49-F238E27FC236}">
                <a16:creationId xmlns:a16="http://schemas.microsoft.com/office/drawing/2014/main" id="{FAB9B8A9-573C-8456-9CC7-0F91DF509052}"/>
              </a:ext>
            </a:extLst>
          </p:cNvPr>
          <p:cNvSpPr>
            <a:spLocks noChangeAspect="1"/>
          </p:cNvSpPr>
          <p:nvPr/>
        </p:nvSpPr>
        <p:spPr>
          <a:xfrm>
            <a:off x="5131276" y="2682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69" name="Rounded Rectangle 68">
            <a:extLst>
              <a:ext uri="{FF2B5EF4-FFF2-40B4-BE49-F238E27FC236}">
                <a16:creationId xmlns:a16="http://schemas.microsoft.com/office/drawing/2014/main" id="{B0FA2269-0BEE-4E6D-85D3-5B2E4C0F5495}"/>
              </a:ext>
            </a:extLst>
          </p:cNvPr>
          <p:cNvSpPr>
            <a:spLocks noChangeAspect="1"/>
          </p:cNvSpPr>
          <p:nvPr/>
        </p:nvSpPr>
        <p:spPr>
          <a:xfrm>
            <a:off x="7582805" y="258893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41" name="Rounded Rectangle 40">
            <a:extLst>
              <a:ext uri="{FF2B5EF4-FFF2-40B4-BE49-F238E27FC236}">
                <a16:creationId xmlns:a16="http://schemas.microsoft.com/office/drawing/2014/main" id="{28924278-7674-AE45-C92D-14BE001A8497}"/>
              </a:ext>
            </a:extLst>
          </p:cNvPr>
          <p:cNvSpPr>
            <a:spLocks noChangeAspect="1"/>
          </p:cNvSpPr>
          <p:nvPr/>
        </p:nvSpPr>
        <p:spPr>
          <a:xfrm>
            <a:off x="9702793" y="2547251"/>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3" name="Rounded Rectangle 42">
            <a:extLst>
              <a:ext uri="{FF2B5EF4-FFF2-40B4-BE49-F238E27FC236}">
                <a16:creationId xmlns:a16="http://schemas.microsoft.com/office/drawing/2014/main" id="{CACBD182-09D4-B3A1-F480-143715CC07C8}"/>
              </a:ext>
            </a:extLst>
          </p:cNvPr>
          <p:cNvSpPr>
            <a:spLocks noChangeAspect="1"/>
          </p:cNvSpPr>
          <p:nvPr/>
        </p:nvSpPr>
        <p:spPr>
          <a:xfrm>
            <a:off x="11741693" y="2720924"/>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47" name="Rounded Rectangle 46">
            <a:extLst>
              <a:ext uri="{FF2B5EF4-FFF2-40B4-BE49-F238E27FC236}">
                <a16:creationId xmlns:a16="http://schemas.microsoft.com/office/drawing/2014/main" id="{7DE5B04F-3871-8C21-E667-1DBE20D1BFEB}"/>
              </a:ext>
            </a:extLst>
          </p:cNvPr>
          <p:cNvSpPr>
            <a:spLocks noChangeAspect="1"/>
          </p:cNvSpPr>
          <p:nvPr/>
        </p:nvSpPr>
        <p:spPr>
          <a:xfrm>
            <a:off x="6502812" y="4343918"/>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7</a:t>
            </a:r>
          </a:p>
        </p:txBody>
      </p:sp>
      <p:sp>
        <p:nvSpPr>
          <p:cNvPr id="48" name="Text Placeholder 1">
            <a:extLst>
              <a:ext uri="{FF2B5EF4-FFF2-40B4-BE49-F238E27FC236}">
                <a16:creationId xmlns:a16="http://schemas.microsoft.com/office/drawing/2014/main" id="{0478DEAA-C1C2-0967-2C31-683F1213A1F3}"/>
              </a:ext>
            </a:extLst>
          </p:cNvPr>
          <p:cNvSpPr txBox="1">
            <a:spLocks/>
          </p:cNvSpPr>
          <p:nvPr/>
        </p:nvSpPr>
        <p:spPr>
          <a:xfrm>
            <a:off x="6918867" y="4343918"/>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Impala</a:t>
            </a:r>
          </a:p>
        </p:txBody>
      </p:sp>
      <p:sp>
        <p:nvSpPr>
          <p:cNvPr id="49" name="Text Placeholder 1">
            <a:extLst>
              <a:ext uri="{FF2B5EF4-FFF2-40B4-BE49-F238E27FC236}">
                <a16:creationId xmlns:a16="http://schemas.microsoft.com/office/drawing/2014/main" id="{AF019D5F-1B8C-2684-080A-B8D145F7E48F}"/>
              </a:ext>
            </a:extLst>
          </p:cNvPr>
          <p:cNvSpPr txBox="1">
            <a:spLocks/>
          </p:cNvSpPr>
          <p:nvPr/>
        </p:nvSpPr>
        <p:spPr>
          <a:xfrm>
            <a:off x="6918867" y="4599315"/>
            <a:ext cx="4822826"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Using Impala to query the resulting Kudu table, allowing us to expose results sets to a BI tool for immediate end user consumption</a:t>
            </a:r>
          </a:p>
        </p:txBody>
      </p:sp>
      <p:sp>
        <p:nvSpPr>
          <p:cNvPr id="52" name="Rounded Rectangle 51">
            <a:extLst>
              <a:ext uri="{FF2B5EF4-FFF2-40B4-BE49-F238E27FC236}">
                <a16:creationId xmlns:a16="http://schemas.microsoft.com/office/drawing/2014/main" id="{2FF05E2A-2745-7E30-3650-20444E29BACF}"/>
              </a:ext>
            </a:extLst>
          </p:cNvPr>
          <p:cNvSpPr>
            <a:spLocks noChangeAspect="1"/>
          </p:cNvSpPr>
          <p:nvPr/>
        </p:nvSpPr>
        <p:spPr>
          <a:xfrm>
            <a:off x="6502812" y="5038327"/>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8</a:t>
            </a:r>
          </a:p>
        </p:txBody>
      </p:sp>
      <p:sp>
        <p:nvSpPr>
          <p:cNvPr id="53" name="Text Placeholder 1">
            <a:extLst>
              <a:ext uri="{FF2B5EF4-FFF2-40B4-BE49-F238E27FC236}">
                <a16:creationId xmlns:a16="http://schemas.microsoft.com/office/drawing/2014/main" id="{AA5203DC-2371-9EAD-BF45-E997148A5E2C}"/>
              </a:ext>
            </a:extLst>
          </p:cNvPr>
          <p:cNvSpPr txBox="1">
            <a:spLocks/>
          </p:cNvSpPr>
          <p:nvPr/>
        </p:nvSpPr>
        <p:spPr>
          <a:xfrm>
            <a:off x="6918867" y="5038327"/>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4" name="Text Placeholder 1">
            <a:extLst>
              <a:ext uri="{FF2B5EF4-FFF2-40B4-BE49-F238E27FC236}">
                <a16:creationId xmlns:a16="http://schemas.microsoft.com/office/drawing/2014/main" id="{DE5A7D0C-EB36-BA63-7CC8-9C32856CDB59}"/>
              </a:ext>
            </a:extLst>
          </p:cNvPr>
          <p:cNvSpPr txBox="1">
            <a:spLocks/>
          </p:cNvSpPr>
          <p:nvPr/>
        </p:nvSpPr>
        <p:spPr>
          <a:xfrm>
            <a:off x="6918867" y="5293724"/>
            <a:ext cx="4815621"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Finally the batches of processed datasets for Power BI, databases, dashboards and other ALMP specific format data storage has been received after execution from this data pipeline.</a:t>
            </a:r>
          </a:p>
        </p:txBody>
      </p:sp>
    </p:spTree>
    <p:extLst>
      <p:ext uri="{BB962C8B-B14F-4D97-AF65-F5344CB8AC3E}">
        <p14:creationId xmlns:p14="http://schemas.microsoft.com/office/powerpoint/2010/main" val="23199213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F33F-91D6-2748-ABA2-B69D29EC66EC}"/>
              </a:ext>
            </a:extLst>
          </p:cNvPr>
          <p:cNvSpPr>
            <a:spLocks noGrp="1"/>
          </p:cNvSpPr>
          <p:nvPr>
            <p:ph type="body" sz="quarter" idx="15"/>
          </p:nvPr>
        </p:nvSpPr>
        <p:spPr>
          <a:xfrm>
            <a:off x="443028" y="307050"/>
            <a:ext cx="11291460" cy="339158"/>
          </a:xfrm>
        </p:spPr>
        <p:txBody>
          <a:bodyPr>
            <a:normAutofit/>
          </a:bodyPr>
          <a:lstStyle/>
          <a:p>
            <a:r>
              <a:rPr lang="en-US" dirty="0"/>
              <a:t>Technical Architecture 2.0 – ALMP Data Ingestion &amp; Data Pre-Processing</a:t>
            </a:r>
          </a:p>
        </p:txBody>
      </p:sp>
      <p:sp>
        <p:nvSpPr>
          <p:cNvPr id="60" name="TextBox 59">
            <a:extLst>
              <a:ext uri="{FF2B5EF4-FFF2-40B4-BE49-F238E27FC236}">
                <a16:creationId xmlns:a16="http://schemas.microsoft.com/office/drawing/2014/main" id="{8EE46D65-2D63-A044-B423-85B36CC87367}"/>
              </a:ext>
            </a:extLst>
          </p:cNvPr>
          <p:cNvSpPr txBox="1"/>
          <p:nvPr/>
        </p:nvSpPr>
        <p:spPr>
          <a:xfrm>
            <a:off x="13062857" y="6008914"/>
            <a:ext cx="184731" cy="369332"/>
          </a:xfrm>
          <a:prstGeom prst="rect">
            <a:avLst/>
          </a:prstGeom>
          <a:noFill/>
        </p:spPr>
        <p:txBody>
          <a:bodyPr wrap="none" rtlCol="0">
            <a:spAutoFit/>
          </a:bodyPr>
          <a:lstStyle/>
          <a:p>
            <a:endParaRPr lang="en-US" dirty="0"/>
          </a:p>
        </p:txBody>
      </p:sp>
      <p:sp>
        <p:nvSpPr>
          <p:cNvPr id="35" name="Rounded Rectangle 34">
            <a:extLst>
              <a:ext uri="{FF2B5EF4-FFF2-40B4-BE49-F238E27FC236}">
                <a16:creationId xmlns:a16="http://schemas.microsoft.com/office/drawing/2014/main" id="{67427816-6499-A3FE-4B6A-39EDFEEDED0B}"/>
              </a:ext>
            </a:extLst>
          </p:cNvPr>
          <p:cNvSpPr>
            <a:spLocks noChangeAspect="1"/>
          </p:cNvSpPr>
          <p:nvPr/>
        </p:nvSpPr>
        <p:spPr>
          <a:xfrm>
            <a:off x="424021"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36" name="Text Placeholder 1">
            <a:extLst>
              <a:ext uri="{FF2B5EF4-FFF2-40B4-BE49-F238E27FC236}">
                <a16:creationId xmlns:a16="http://schemas.microsoft.com/office/drawing/2014/main" id="{0A42556F-EEED-47E4-0879-6FFA3998B5F9}"/>
              </a:ext>
            </a:extLst>
          </p:cNvPr>
          <p:cNvSpPr txBox="1">
            <a:spLocks/>
          </p:cNvSpPr>
          <p:nvPr/>
        </p:nvSpPr>
        <p:spPr>
          <a:xfrm>
            <a:off x="840076"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37" name="Text Placeholder 1">
            <a:extLst>
              <a:ext uri="{FF2B5EF4-FFF2-40B4-BE49-F238E27FC236}">
                <a16:creationId xmlns:a16="http://schemas.microsoft.com/office/drawing/2014/main" id="{2D68B863-DDF3-E041-466D-D2AE2BD4BD27}"/>
              </a:ext>
            </a:extLst>
          </p:cNvPr>
          <p:cNvSpPr txBox="1">
            <a:spLocks/>
          </p:cNvSpPr>
          <p:nvPr/>
        </p:nvSpPr>
        <p:spPr>
          <a:xfrm>
            <a:off x="840076"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38" name="Rounded Rectangle 37">
            <a:extLst>
              <a:ext uri="{FF2B5EF4-FFF2-40B4-BE49-F238E27FC236}">
                <a16:creationId xmlns:a16="http://schemas.microsoft.com/office/drawing/2014/main" id="{6982C80A-E158-0E6B-38F8-5DC09B085364}"/>
              </a:ext>
            </a:extLst>
          </p:cNvPr>
          <p:cNvSpPr>
            <a:spLocks noChangeAspect="1"/>
          </p:cNvSpPr>
          <p:nvPr/>
        </p:nvSpPr>
        <p:spPr>
          <a:xfrm>
            <a:off x="424021"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3</a:t>
            </a:r>
          </a:p>
        </p:txBody>
      </p:sp>
      <p:sp>
        <p:nvSpPr>
          <p:cNvPr id="39" name="Text Placeholder 1">
            <a:extLst>
              <a:ext uri="{FF2B5EF4-FFF2-40B4-BE49-F238E27FC236}">
                <a16:creationId xmlns:a16="http://schemas.microsoft.com/office/drawing/2014/main" id="{A1181283-B378-57E0-2F1E-7EDE69D45E9A}"/>
              </a:ext>
            </a:extLst>
          </p:cNvPr>
          <p:cNvSpPr txBox="1">
            <a:spLocks/>
          </p:cNvSpPr>
          <p:nvPr/>
        </p:nvSpPr>
        <p:spPr>
          <a:xfrm>
            <a:off x="840076" y="5810485"/>
            <a:ext cx="2161244" cy="339158"/>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Kafka High-Level Consumer APIs</a:t>
            </a:r>
          </a:p>
        </p:txBody>
      </p:sp>
      <p:sp>
        <p:nvSpPr>
          <p:cNvPr id="40" name="Text Placeholder 1">
            <a:extLst>
              <a:ext uri="{FF2B5EF4-FFF2-40B4-BE49-F238E27FC236}">
                <a16:creationId xmlns:a16="http://schemas.microsoft.com/office/drawing/2014/main" id="{3A7BE591-A198-9095-9950-79C513287C49}"/>
              </a:ext>
            </a:extLst>
          </p:cNvPr>
          <p:cNvSpPr txBox="1">
            <a:spLocks/>
          </p:cNvSpPr>
          <p:nvPr/>
        </p:nvSpPr>
        <p:spPr>
          <a:xfrm>
            <a:off x="840076"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0" name="Rounded Rectangle 49">
            <a:extLst>
              <a:ext uri="{FF2B5EF4-FFF2-40B4-BE49-F238E27FC236}">
                <a16:creationId xmlns:a16="http://schemas.microsoft.com/office/drawing/2014/main" id="{134E7641-D1F4-6B14-609F-7E15E17712D0}"/>
              </a:ext>
            </a:extLst>
          </p:cNvPr>
          <p:cNvSpPr>
            <a:spLocks noChangeAspect="1"/>
          </p:cNvSpPr>
          <p:nvPr/>
        </p:nvSpPr>
        <p:spPr>
          <a:xfrm>
            <a:off x="6887256" y="4748392"/>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51" name="Text Placeholder 1">
            <a:extLst>
              <a:ext uri="{FF2B5EF4-FFF2-40B4-BE49-F238E27FC236}">
                <a16:creationId xmlns:a16="http://schemas.microsoft.com/office/drawing/2014/main" id="{C161FD36-3D29-FD14-5B6D-5C22CA9EE390}"/>
              </a:ext>
            </a:extLst>
          </p:cNvPr>
          <p:cNvSpPr txBox="1">
            <a:spLocks/>
          </p:cNvSpPr>
          <p:nvPr/>
        </p:nvSpPr>
        <p:spPr>
          <a:xfrm>
            <a:off x="7303311" y="4748392"/>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58" name="Text Placeholder 1">
            <a:extLst>
              <a:ext uri="{FF2B5EF4-FFF2-40B4-BE49-F238E27FC236}">
                <a16:creationId xmlns:a16="http://schemas.microsoft.com/office/drawing/2014/main" id="{96F39A89-B99C-5341-7F54-2189C113606D}"/>
              </a:ext>
            </a:extLst>
          </p:cNvPr>
          <p:cNvSpPr txBox="1">
            <a:spLocks/>
          </p:cNvSpPr>
          <p:nvPr/>
        </p:nvSpPr>
        <p:spPr>
          <a:xfrm>
            <a:off x="7303311" y="5003789"/>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59" name="Rounded Rectangle 58">
            <a:extLst>
              <a:ext uri="{FF2B5EF4-FFF2-40B4-BE49-F238E27FC236}">
                <a16:creationId xmlns:a16="http://schemas.microsoft.com/office/drawing/2014/main" id="{CAF7FF04-1116-CC97-48D9-0EB60725AFA4}"/>
              </a:ext>
            </a:extLst>
          </p:cNvPr>
          <p:cNvSpPr>
            <a:spLocks noChangeAspect="1"/>
          </p:cNvSpPr>
          <p:nvPr/>
        </p:nvSpPr>
        <p:spPr>
          <a:xfrm>
            <a:off x="6887256" y="5810485"/>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a:t>
            </a:r>
          </a:p>
        </p:txBody>
      </p:sp>
      <p:sp>
        <p:nvSpPr>
          <p:cNvPr id="61" name="Text Placeholder 1">
            <a:extLst>
              <a:ext uri="{FF2B5EF4-FFF2-40B4-BE49-F238E27FC236}">
                <a16:creationId xmlns:a16="http://schemas.microsoft.com/office/drawing/2014/main" id="{0A2C1BEE-7B2D-8EF0-A646-39D542E5F600}"/>
              </a:ext>
            </a:extLst>
          </p:cNvPr>
          <p:cNvSpPr txBox="1">
            <a:spLocks/>
          </p:cNvSpPr>
          <p:nvPr/>
        </p:nvSpPr>
        <p:spPr>
          <a:xfrm>
            <a:off x="7303311" y="5810485"/>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a:t>
            </a:r>
          </a:p>
        </p:txBody>
      </p:sp>
      <p:sp>
        <p:nvSpPr>
          <p:cNvPr id="62" name="Text Placeholder 1">
            <a:extLst>
              <a:ext uri="{FF2B5EF4-FFF2-40B4-BE49-F238E27FC236}">
                <a16:creationId xmlns:a16="http://schemas.microsoft.com/office/drawing/2014/main" id="{94096E84-A11B-53AC-9942-DFC9F1AEC9CF}"/>
              </a:ext>
            </a:extLst>
          </p:cNvPr>
          <p:cNvSpPr txBox="1">
            <a:spLocks/>
          </p:cNvSpPr>
          <p:nvPr/>
        </p:nvSpPr>
        <p:spPr>
          <a:xfrm>
            <a:off x="7303311" y="6065882"/>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63" name="Text Placeholder 2">
            <a:extLst>
              <a:ext uri="{FF2B5EF4-FFF2-40B4-BE49-F238E27FC236}">
                <a16:creationId xmlns:a16="http://schemas.microsoft.com/office/drawing/2014/main" id="{B948CBA8-DB51-24EA-97ED-0E7396C6CE0D}"/>
              </a:ext>
            </a:extLst>
          </p:cNvPr>
          <p:cNvSpPr>
            <a:spLocks noGrp="1"/>
          </p:cNvSpPr>
          <p:nvPr>
            <p:ph type="body" sz="quarter" idx="20"/>
          </p:nvPr>
        </p:nvSpPr>
        <p:spPr>
          <a:xfrm>
            <a:off x="443340" y="685859"/>
            <a:ext cx="11291460" cy="461374"/>
          </a:xfrm>
        </p:spPr>
        <p:txBody>
          <a:bodyPr>
            <a:normAutofit fontScale="92500" lnSpcReduction="20000"/>
          </a:bodyPr>
          <a:lstStyle/>
          <a:p>
            <a:r>
              <a:rPr lang="en-US" b="0" dirty="0">
                <a:solidFill>
                  <a:schemeClr val="tx1"/>
                </a:solidFill>
              </a:rPr>
              <a:t>In order to build real-time data ingestion, Apache Kafka-Spark streaming integration are the best combinations to achieve the ALMP data ingestion and data pre-processing requirements. The high level workflow can be visualize as below: </a:t>
            </a:r>
          </a:p>
        </p:txBody>
      </p:sp>
      <p:pic>
        <p:nvPicPr>
          <p:cNvPr id="4" name="Picture 3" descr="Graphical user interface, application, Word, email, website&#10;&#10;Description automatically generated">
            <a:extLst>
              <a:ext uri="{FF2B5EF4-FFF2-40B4-BE49-F238E27FC236}">
                <a16:creationId xmlns:a16="http://schemas.microsoft.com/office/drawing/2014/main" id="{F57EDAF8-3790-9D3B-4DB0-1BE09263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 y="1147234"/>
            <a:ext cx="12059415" cy="2037164"/>
          </a:xfrm>
          <a:prstGeom prst="rect">
            <a:avLst/>
          </a:prstGeom>
        </p:spPr>
      </p:pic>
      <p:sp>
        <p:nvSpPr>
          <p:cNvPr id="70" name="Rounded Rectangle 69">
            <a:extLst>
              <a:ext uri="{FF2B5EF4-FFF2-40B4-BE49-F238E27FC236}">
                <a16:creationId xmlns:a16="http://schemas.microsoft.com/office/drawing/2014/main" id="{DDD7C944-1A6E-F08A-5803-5FF31B76F8B6}"/>
              </a:ext>
            </a:extLst>
          </p:cNvPr>
          <p:cNvSpPr>
            <a:spLocks noChangeAspect="1"/>
          </p:cNvSpPr>
          <p:nvPr/>
        </p:nvSpPr>
        <p:spPr>
          <a:xfrm>
            <a:off x="443028"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2</a:t>
            </a:r>
          </a:p>
        </p:txBody>
      </p:sp>
      <p:sp>
        <p:nvSpPr>
          <p:cNvPr id="71" name="Text Placeholder 1">
            <a:extLst>
              <a:ext uri="{FF2B5EF4-FFF2-40B4-BE49-F238E27FC236}">
                <a16:creationId xmlns:a16="http://schemas.microsoft.com/office/drawing/2014/main" id="{E65FED5D-06E1-A36E-068F-CC49745CE99F}"/>
              </a:ext>
            </a:extLst>
          </p:cNvPr>
          <p:cNvSpPr txBox="1">
            <a:spLocks/>
          </p:cNvSpPr>
          <p:nvPr/>
        </p:nvSpPr>
        <p:spPr>
          <a:xfrm>
            <a:off x="859083"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unprocessed data</a:t>
            </a:r>
          </a:p>
        </p:txBody>
      </p:sp>
      <p:sp>
        <p:nvSpPr>
          <p:cNvPr id="72" name="Text Placeholder 1">
            <a:extLst>
              <a:ext uri="{FF2B5EF4-FFF2-40B4-BE49-F238E27FC236}">
                <a16:creationId xmlns:a16="http://schemas.microsoft.com/office/drawing/2014/main" id="{7A52D435-1ACB-AA57-9B96-5B89DFCB5C3E}"/>
              </a:ext>
            </a:extLst>
          </p:cNvPr>
          <p:cNvSpPr txBox="1">
            <a:spLocks/>
          </p:cNvSpPr>
          <p:nvPr/>
        </p:nvSpPr>
        <p:spPr>
          <a:xfrm>
            <a:off x="859083"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
        <p:nvSpPr>
          <p:cNvPr id="73" name="Rounded Rectangle 72">
            <a:extLst>
              <a:ext uri="{FF2B5EF4-FFF2-40B4-BE49-F238E27FC236}">
                <a16:creationId xmlns:a16="http://schemas.microsoft.com/office/drawing/2014/main" id="{40AF19F5-EF47-1097-4A03-07712E641408}"/>
              </a:ext>
            </a:extLst>
          </p:cNvPr>
          <p:cNvSpPr>
            <a:spLocks noChangeAspect="1"/>
          </p:cNvSpPr>
          <p:nvPr/>
        </p:nvSpPr>
        <p:spPr>
          <a:xfrm>
            <a:off x="6906263" y="3659306"/>
            <a:ext cx="268476" cy="2700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5</a:t>
            </a:r>
          </a:p>
        </p:txBody>
      </p:sp>
      <p:sp>
        <p:nvSpPr>
          <p:cNvPr id="74" name="Text Placeholder 1">
            <a:extLst>
              <a:ext uri="{FF2B5EF4-FFF2-40B4-BE49-F238E27FC236}">
                <a16:creationId xmlns:a16="http://schemas.microsoft.com/office/drawing/2014/main" id="{3710BE16-7CCD-DD04-4352-CF0175D797A2}"/>
              </a:ext>
            </a:extLst>
          </p:cNvPr>
          <p:cNvSpPr txBox="1">
            <a:spLocks/>
          </p:cNvSpPr>
          <p:nvPr/>
        </p:nvSpPr>
        <p:spPr>
          <a:xfrm>
            <a:off x="7322318" y="3659306"/>
            <a:ext cx="2161244" cy="33915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t>Batches of Processed Data</a:t>
            </a:r>
          </a:p>
        </p:txBody>
      </p:sp>
      <p:sp>
        <p:nvSpPr>
          <p:cNvPr id="75" name="Text Placeholder 1">
            <a:extLst>
              <a:ext uri="{FF2B5EF4-FFF2-40B4-BE49-F238E27FC236}">
                <a16:creationId xmlns:a16="http://schemas.microsoft.com/office/drawing/2014/main" id="{E1F1AD97-3D90-D20E-AB47-0645B462F539}"/>
              </a:ext>
            </a:extLst>
          </p:cNvPr>
          <p:cNvSpPr txBox="1">
            <a:spLocks/>
          </p:cNvSpPr>
          <p:nvPr/>
        </p:nvSpPr>
        <p:spPr>
          <a:xfrm>
            <a:off x="7322318" y="3914703"/>
            <a:ext cx="3856089" cy="50899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kumimoji="0" lang="en-US" sz="2200" b="1" i="0" u="none" strike="noStrike" kern="1200" cap="none" spc="0" normalizeH="0" baseline="0" dirty="0" smtClean="0">
                <a:ln>
                  <a:noFill/>
                </a:ln>
                <a:solidFill>
                  <a:schemeClr val="tx1"/>
                </a:solidFill>
                <a:effectLst/>
                <a:uLnTx/>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buFont typeface="Arial" panose="020B0604020202020204" pitchFamily="34" charset="0"/>
              <a:buChar char="•"/>
            </a:pPr>
            <a:r>
              <a:rPr lang="en-IN" sz="900" b="0" dirty="0"/>
              <a:t>To achieve high throughput in streaming events between read and write repositories of order management, sending real time or batch events to recommendation engine and publishing approved </a:t>
            </a:r>
            <a:r>
              <a:rPr lang="en-IN" sz="900" b="0" dirty="0" err="1"/>
              <a:t>catalog</a:t>
            </a:r>
            <a:r>
              <a:rPr lang="en-IN" sz="900" b="0" dirty="0"/>
              <a:t> and products like menu and foods to elastic index.</a:t>
            </a:r>
          </a:p>
        </p:txBody>
      </p:sp>
    </p:spTree>
    <p:extLst>
      <p:ext uri="{BB962C8B-B14F-4D97-AF65-F5344CB8AC3E}">
        <p14:creationId xmlns:p14="http://schemas.microsoft.com/office/powerpoint/2010/main" val="4205199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5647650B01864B9A091DA60103AB16" ma:contentTypeVersion="19" ma:contentTypeDescription="Create a new document." ma:contentTypeScope="" ma:versionID="c6cc3c2d9817d395985113e4b0f7515a">
  <xsd:schema xmlns:xsd="http://www.w3.org/2001/XMLSchema" xmlns:xs="http://www.w3.org/2001/XMLSchema" xmlns:p="http://schemas.microsoft.com/office/2006/metadata/properties" xmlns:ns1="http://schemas.microsoft.com/sharepoint/v3" xmlns:ns2="f64d1815-b4b4-4b09-9b0b-8491c6d9052e" xmlns:ns3="80e8c00d-9aa3-40b9-a614-7007bb7e10a3" targetNamespace="http://schemas.microsoft.com/office/2006/metadata/properties" ma:root="true" ma:fieldsID="16f89d1bd6e3c654ae8210da9da1e577" ns1:_="" ns2:_="" ns3:_="">
    <xsd:import namespace="http://schemas.microsoft.com/sharepoint/v3"/>
    <xsd:import namespace="f64d1815-b4b4-4b09-9b0b-8491c6d9052e"/>
    <xsd:import namespace="80e8c00d-9aa3-40b9-a614-7007bb7e10a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MediaServiceLocation"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4d1815-b4b4-4b09-9b0b-8491c6d905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134522f1-6d97-455e-86fc-84f819cbe336"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0e8c00d-9aa3-40b9-a614-7007bb7e10a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e145eafb-6fcb-470d-a197-530b88cdd43c}" ma:internalName="TaxCatchAll" ma:showField="CatchAllData" ma:web="80e8c00d-9aa3-40b9-a614-7007bb7e10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0e8c00d-9aa3-40b9-a614-7007bb7e10a3">
      <UserInfo>
        <DisplayName>Vinod Tiwari Appinventiv</DisplayName>
        <AccountId>306</AccountId>
        <AccountType/>
      </UserInfo>
      <UserInfo>
        <DisplayName>Dheeraj Pant</DisplayName>
        <AccountId>307</AccountId>
        <AccountType/>
      </UserInfo>
      <UserInfo>
        <DisplayName>Mamtha Kumari Gupta</DisplayName>
        <AccountId>305</AccountId>
        <AccountType/>
      </UserInfo>
    </SharedWithUsers>
    <_ip_UnifiedCompliancePolicyUIAction xmlns="http://schemas.microsoft.com/sharepoint/v3" xsi:nil="true"/>
    <TaxCatchAll xmlns="80e8c00d-9aa3-40b9-a614-7007bb7e10a3" xsi:nil="true"/>
    <lcf76f155ced4ddcb4097134ff3c332f xmlns="f64d1815-b4b4-4b09-9b0b-8491c6d9052e">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EA24A424-95C5-4441-944B-0E2423FE88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4d1815-b4b4-4b09-9b0b-8491c6d9052e"/>
    <ds:schemaRef ds:uri="80e8c00d-9aa3-40b9-a614-7007bb7e1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0EC5CA-6C6D-4708-89B6-D2C7F53F0A7E}">
  <ds:schemaRefs>
    <ds:schemaRef ds:uri="http://schemas.microsoft.com/sharepoint/v3/contenttype/forms"/>
  </ds:schemaRefs>
</ds:datastoreItem>
</file>

<file path=customXml/itemProps3.xml><?xml version="1.0" encoding="utf-8"?>
<ds:datastoreItem xmlns:ds="http://schemas.openxmlformats.org/officeDocument/2006/customXml" ds:itemID="{B1EFBA1C-C3C8-4272-9DF7-C9937149E1F2}">
  <ds:schemaRefs>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purl.org/dc/elements/1.1/"/>
    <ds:schemaRef ds:uri="http://schemas.microsoft.com/sharepoint/v3"/>
    <ds:schemaRef ds:uri="http://schemas.microsoft.com/office/infopath/2007/PartnerControls"/>
    <ds:schemaRef ds:uri="http://schemas.openxmlformats.org/package/2006/metadata/core-properties"/>
    <ds:schemaRef ds:uri="80e8c00d-9aa3-40b9-a614-7007bb7e10a3"/>
    <ds:schemaRef ds:uri="f64d1815-b4b4-4b09-9b0b-8491c6d9052e"/>
  </ds:schemaRefs>
</ds:datastoreItem>
</file>

<file path=docMetadata/LabelInfo.xml><?xml version="1.0" encoding="utf-8"?>
<clbl:labelList xmlns:clbl="http://schemas.microsoft.com/office/2020/mipLabelMetadata">
  <clbl:label id="{82a38127-98bd-4783-8e72-e4927eb7f31c}" enabled="1" method="Standard" siteId="{e2e36961-c4a8-408f-b47f-de51ee72e337}" contentBits="2" removed="0"/>
</clbl:labelList>
</file>

<file path=docProps/app.xml><?xml version="1.0" encoding="utf-8"?>
<Properties xmlns="http://schemas.openxmlformats.org/officeDocument/2006/extended-properties" xmlns:vt="http://schemas.openxmlformats.org/officeDocument/2006/docPropsVTypes">
  <TotalTime>48013</TotalTime>
  <Words>8105</Words>
  <Application>Microsoft Office PowerPoint</Application>
  <PresentationFormat>Widescreen</PresentationFormat>
  <Paragraphs>926</Paragraphs>
  <Slides>116</Slides>
  <Notes>29</Notes>
  <HiddenSlides>20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116</vt:i4>
      </vt:variant>
    </vt:vector>
  </HeadingPairs>
  <TitlesOfParts>
    <vt:vector size="124" baseType="lpstr">
      <vt:lpstr>Arial</vt:lpstr>
      <vt:lpstr>Calibri</vt:lpstr>
      <vt:lpstr>Calibri Light</vt:lpstr>
      <vt:lpstr>Georgia</vt:lpstr>
      <vt:lpstr>Segoe UI</vt:lpstr>
      <vt:lpstr>Wingdings</vt:lpstr>
      <vt:lpstr>Office Theme</vt:lpstr>
      <vt:lpstr>1_Office Theme</vt:lpstr>
      <vt:lpstr>AMERICANA LAST MILE DELIVERY PLATFORM (Technical Design - 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Rider Vehicle Tracking Enablement with IoT &amp; Telemetry</vt:lpstr>
      <vt:lpstr>Azure IoT Reference Architecture</vt:lpstr>
      <vt:lpstr>PowerPoint Presentation</vt:lpstr>
      <vt:lpstr>PowerPoint Presentation</vt:lpstr>
      <vt:lpstr>PowerPoint Presentation</vt:lpstr>
      <vt:lpstr>PowerPoint Presentation</vt:lpstr>
      <vt:lpstr>Optimize Route Operations with Dynamic Geofencing</vt:lpstr>
      <vt:lpstr>PowerPoint Presentation</vt:lpstr>
      <vt:lpstr>PowerPoint Presentation</vt:lpstr>
      <vt:lpstr>PowerPoint Presentation</vt:lpstr>
      <vt:lpstr>PowerPoint Presentation</vt:lpstr>
      <vt:lpstr>PowerPoint Presentation</vt:lpstr>
      <vt:lpstr>PowerPoint Presentation</vt:lpstr>
      <vt:lpstr>CI/CD For Azure Web Apps</vt:lpstr>
      <vt:lpstr>ALMP Enterprise Data Warehouse</vt:lpstr>
      <vt:lpstr>Azure Machine Learning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Wissam Kamel</dc:creator>
  <cp:lastModifiedBy>Vinod Tiwari</cp:lastModifiedBy>
  <cp:revision>260</cp:revision>
  <cp:lastPrinted>2019-11-28T12:20:30Z</cp:lastPrinted>
  <dcterms:created xsi:type="dcterms:W3CDTF">2019-11-26T07:30:48Z</dcterms:created>
  <dcterms:modified xsi:type="dcterms:W3CDTF">2025-02-07T06:53:31Z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0x010100815647650B01864B9A091DA60103AB16</vt:lpwstr>
  </property>
  <property fmtid="{D5CDD505-2E9C-101B-9397-08002B2CF9AE}" pid="3" name="MediaServiceImageTags">
    <vt:lpwstr/>
  </property>
  <property fmtid="{D5CDD505-2E9C-101B-9397-08002B2CF9AE}" pid="4" name="ClassificationContentMarkingFooterLocations">
    <vt:lpwstr>Office Theme:8\1_Office Theme:8</vt:lpwstr>
  </property>
  <property fmtid="{D5CDD505-2E9C-101B-9397-08002B2CF9AE}" pid="5" name="ClassificationContentMarkingFooterText">
    <vt:lpwstr>Americana Confidential</vt:lpwstr>
  </property>
</Properties>
</file>